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notesSlides/notesSlide14.xml" ContentType="application/vnd.openxmlformats-officedocument.presentationml.notesSlide+xml"/>
  <Override PartName="/ppt/ink/ink5.xml" ContentType="application/inkml+xml"/>
  <Override PartName="/ppt/ink/ink6.xml" ContentType="application/inkml+xml"/>
  <Override PartName="/ppt/notesSlides/notesSlide15.xml" ContentType="application/vnd.openxmlformats-officedocument.presentationml.notesSlide+xml"/>
  <Override PartName="/ppt/ink/ink7.xml" ContentType="application/inkml+xml"/>
  <Override PartName="/ppt/ink/ink8.xml" ContentType="application/inkml+xml"/>
  <Override PartName="/ppt/notesSlides/notesSlide16.xml" ContentType="application/vnd.openxmlformats-officedocument.presentationml.notesSlide+xml"/>
  <Override PartName="/ppt/ink/ink9.xml" ContentType="application/inkml+xml"/>
  <Override PartName="/ppt/ink/ink10.xml" ContentType="application/inkml+xml"/>
  <Override PartName="/ppt/notesSlides/notesSlide17.xml" ContentType="application/vnd.openxmlformats-officedocument.presentationml.notesSlide+xml"/>
  <Override PartName="/ppt/ink/ink11.xml" ContentType="application/inkml+xml"/>
  <Override PartName="/ppt/ink/ink1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drawings/drawing1.xml" ContentType="application/vnd.openxmlformats-officedocument.drawingml.chartshapes+xml"/>
  <Override PartName="/ppt/charts/chart5.xml" ContentType="application/vnd.openxmlformats-officedocument.drawingml.chart+xml"/>
  <Override PartName="/ppt/drawings/drawing2.xml" ContentType="application/vnd.openxmlformats-officedocument.drawingml.chartshape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6.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42.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3.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4.xml" ContentType="application/inkml+xml"/>
  <Override PartName="/ppt/ink/ink15.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256" r:id="rId2"/>
    <p:sldId id="257" r:id="rId3"/>
    <p:sldId id="258" r:id="rId4"/>
    <p:sldId id="259" r:id="rId5"/>
    <p:sldId id="326" r:id="rId6"/>
    <p:sldId id="327" r:id="rId7"/>
    <p:sldId id="328" r:id="rId8"/>
    <p:sldId id="274" r:id="rId9"/>
    <p:sldId id="329" r:id="rId10"/>
    <p:sldId id="330" r:id="rId11"/>
    <p:sldId id="261" r:id="rId12"/>
    <p:sldId id="317" r:id="rId13"/>
    <p:sldId id="320" r:id="rId14"/>
    <p:sldId id="321" r:id="rId15"/>
    <p:sldId id="322" r:id="rId16"/>
    <p:sldId id="323" r:id="rId17"/>
    <p:sldId id="324" r:id="rId18"/>
    <p:sldId id="298" r:id="rId19"/>
    <p:sldId id="331" r:id="rId20"/>
    <p:sldId id="264" r:id="rId21"/>
    <p:sldId id="292" r:id="rId22"/>
    <p:sldId id="299" r:id="rId23"/>
    <p:sldId id="265" r:id="rId24"/>
    <p:sldId id="291" r:id="rId25"/>
    <p:sldId id="300" r:id="rId26"/>
    <p:sldId id="266" r:id="rId27"/>
    <p:sldId id="301" r:id="rId28"/>
    <p:sldId id="267" r:id="rId29"/>
    <p:sldId id="302" r:id="rId30"/>
    <p:sldId id="268" r:id="rId31"/>
    <p:sldId id="269" r:id="rId32"/>
    <p:sldId id="303" r:id="rId33"/>
    <p:sldId id="305" r:id="rId34"/>
    <p:sldId id="271" r:id="rId35"/>
    <p:sldId id="290" r:id="rId36"/>
    <p:sldId id="325" r:id="rId37"/>
    <p:sldId id="304" r:id="rId38"/>
    <p:sldId id="273" r:id="rId39"/>
    <p:sldId id="281" r:id="rId40"/>
    <p:sldId id="361" r:id="rId41"/>
    <p:sldId id="351" r:id="rId42"/>
    <p:sldId id="315" r:id="rId43"/>
    <p:sldId id="360" r:id="rId44"/>
    <p:sldId id="283" r:id="rId45"/>
    <p:sldId id="275" r:id="rId46"/>
    <p:sldId id="333" r:id="rId47"/>
    <p:sldId id="332" r:id="rId48"/>
    <p:sldId id="284" r:id="rId49"/>
    <p:sldId id="346" r:id="rId50"/>
    <p:sldId id="347" r:id="rId51"/>
    <p:sldId id="334" r:id="rId52"/>
    <p:sldId id="335" r:id="rId53"/>
    <p:sldId id="336" r:id="rId54"/>
    <p:sldId id="343" r:id="rId55"/>
    <p:sldId id="338" r:id="rId56"/>
    <p:sldId id="339" r:id="rId57"/>
    <p:sldId id="340" r:id="rId58"/>
    <p:sldId id="341" r:id="rId59"/>
    <p:sldId id="348" r:id="rId60"/>
    <p:sldId id="349" r:id="rId61"/>
    <p:sldId id="342" r:id="rId62"/>
    <p:sldId id="350" r:id="rId63"/>
    <p:sldId id="352" r:id="rId64"/>
    <p:sldId id="353" r:id="rId65"/>
    <p:sldId id="354" r:id="rId66"/>
    <p:sldId id="355" r:id="rId67"/>
    <p:sldId id="356" r:id="rId68"/>
    <p:sldId id="357" r:id="rId69"/>
    <p:sldId id="358" r:id="rId70"/>
    <p:sldId id="359" r:id="rId71"/>
    <p:sldId id="306" r:id="rId72"/>
    <p:sldId id="344" r:id="rId73"/>
    <p:sldId id="345" r:id="rId74"/>
    <p:sldId id="314" r:id="rId75"/>
    <p:sldId id="337" r:id="rId76"/>
    <p:sldId id="307"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A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89323" autoAdjust="0"/>
  </p:normalViewPr>
  <p:slideViewPr>
    <p:cSldViewPr snapToObjects="1">
      <p:cViewPr>
        <p:scale>
          <a:sx n="96" d="100"/>
          <a:sy n="96" d="100"/>
        </p:scale>
        <p:origin x="-2364" y="-3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096"/>
    </p:cViewPr>
  </p:sorterViewPr>
  <p:notesViewPr>
    <p:cSldViewPr snapToObjects="1" showGuides="1">
      <p:cViewPr varScale="1">
        <p:scale>
          <a:sx n="93" d="100"/>
          <a:sy n="93" d="100"/>
        </p:scale>
        <p:origin x="-4056" y="-10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Percentage of accuracy</a:t>
            </a:r>
          </a:p>
        </c:rich>
      </c:tx>
      <c:layout/>
      <c:overlay val="0"/>
    </c:title>
    <c:autoTitleDeleted val="0"/>
    <c:plotArea>
      <c:layout/>
      <c:barChart>
        <c:barDir val="col"/>
        <c:grouping val="clustered"/>
        <c:varyColors val="0"/>
        <c:ser>
          <c:idx val="0"/>
          <c:order val="0"/>
          <c:tx>
            <c:strRef>
              <c:f>Sheet1!$B$1</c:f>
              <c:strCache>
                <c:ptCount val="1"/>
                <c:pt idx="0">
                  <c:v>Sensitivity 10</c:v>
                </c:pt>
              </c:strCache>
            </c:strRef>
          </c:tx>
          <c:invertIfNegative val="0"/>
          <c:dLbls>
            <c:numFmt formatCode="0%" sourceLinked="0"/>
            <c:showLegendKey val="0"/>
            <c:showVal val="1"/>
            <c:showCatName val="0"/>
            <c:showSerName val="0"/>
            <c:showPercent val="0"/>
            <c:showBubbleSize val="0"/>
            <c:showLeaderLines val="0"/>
          </c:dLbls>
          <c:cat>
            <c:strRef>
              <c:f>Sheet1!$A$2:$A$3</c:f>
              <c:strCache>
                <c:ptCount val="2"/>
                <c:pt idx="0">
                  <c:v>Two Inches</c:v>
                </c:pt>
                <c:pt idx="1">
                  <c:v>One Inch</c:v>
                </c:pt>
              </c:strCache>
            </c:strRef>
          </c:cat>
          <c:val>
            <c:numRef>
              <c:f>Sheet1!$B$2:$B$3</c:f>
              <c:numCache>
                <c:formatCode>General</c:formatCode>
                <c:ptCount val="2"/>
                <c:pt idx="0">
                  <c:v>0.47</c:v>
                </c:pt>
                <c:pt idx="1">
                  <c:v>0.65</c:v>
                </c:pt>
              </c:numCache>
            </c:numRef>
          </c:val>
        </c:ser>
        <c:ser>
          <c:idx val="1"/>
          <c:order val="1"/>
          <c:tx>
            <c:strRef>
              <c:f>Sheet1!$C$1</c:f>
              <c:strCache>
                <c:ptCount val="1"/>
                <c:pt idx="0">
                  <c:v>Sensitivity 5</c:v>
                </c:pt>
              </c:strCache>
            </c:strRef>
          </c:tx>
          <c:invertIfNegative val="0"/>
          <c:dLbls>
            <c:numFmt formatCode="0%" sourceLinked="0"/>
            <c:showLegendKey val="0"/>
            <c:showVal val="1"/>
            <c:showCatName val="0"/>
            <c:showSerName val="0"/>
            <c:showPercent val="0"/>
            <c:showBubbleSize val="0"/>
            <c:showLeaderLines val="0"/>
          </c:dLbls>
          <c:cat>
            <c:strRef>
              <c:f>Sheet1!$A$2:$A$3</c:f>
              <c:strCache>
                <c:ptCount val="2"/>
                <c:pt idx="0">
                  <c:v>Two Inches</c:v>
                </c:pt>
                <c:pt idx="1">
                  <c:v>One Inch</c:v>
                </c:pt>
              </c:strCache>
            </c:strRef>
          </c:cat>
          <c:val>
            <c:numRef>
              <c:f>Sheet1!$C$2:$C$3</c:f>
              <c:numCache>
                <c:formatCode>General</c:formatCode>
                <c:ptCount val="2"/>
                <c:pt idx="0">
                  <c:v>0.41</c:v>
                </c:pt>
                <c:pt idx="1">
                  <c:v>0.53</c:v>
                </c:pt>
              </c:numCache>
            </c:numRef>
          </c:val>
        </c:ser>
        <c:dLbls>
          <c:showLegendKey val="0"/>
          <c:showVal val="1"/>
          <c:showCatName val="0"/>
          <c:showSerName val="0"/>
          <c:showPercent val="0"/>
          <c:showBubbleSize val="0"/>
        </c:dLbls>
        <c:gapWidth val="75"/>
        <c:axId val="92294144"/>
        <c:axId val="92300032"/>
      </c:barChart>
      <c:catAx>
        <c:axId val="92294144"/>
        <c:scaling>
          <c:orientation val="minMax"/>
        </c:scaling>
        <c:delete val="0"/>
        <c:axPos val="b"/>
        <c:majorTickMark val="none"/>
        <c:minorTickMark val="none"/>
        <c:tickLblPos val="nextTo"/>
        <c:crossAx val="92300032"/>
        <c:crosses val="autoZero"/>
        <c:auto val="1"/>
        <c:lblAlgn val="ctr"/>
        <c:lblOffset val="100"/>
        <c:noMultiLvlLbl val="0"/>
      </c:catAx>
      <c:valAx>
        <c:axId val="92300032"/>
        <c:scaling>
          <c:orientation val="minMax"/>
        </c:scaling>
        <c:delete val="0"/>
        <c:axPos val="l"/>
        <c:title>
          <c:tx>
            <c:rich>
              <a:bodyPr rot="-5400000" vert="horz"/>
              <a:lstStyle/>
              <a:p>
                <a:pPr>
                  <a:defRPr/>
                </a:pPr>
                <a:r>
                  <a:rPr lang="en-US"/>
                  <a:t>Accuracy</a:t>
                </a:r>
              </a:p>
            </c:rich>
          </c:tx>
          <c:layout/>
          <c:overlay val="0"/>
        </c:title>
        <c:numFmt formatCode="0%" sourceLinked="0"/>
        <c:majorTickMark val="none"/>
        <c:minorTickMark val="none"/>
        <c:tickLblPos val="nextTo"/>
        <c:crossAx val="92294144"/>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4</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Sheet1!$B$2:$B$17</c:f>
              <c:numCache>
                <c:formatCode>General</c:formatCode>
                <c:ptCount val="16"/>
                <c:pt idx="0">
                  <c:v>25.891789473684209</c:v>
                </c:pt>
                <c:pt idx="1">
                  <c:v>25.808852459016386</c:v>
                </c:pt>
                <c:pt idx="2">
                  <c:v>25.881666666666689</c:v>
                </c:pt>
                <c:pt idx="3">
                  <c:v>25.72159420289854</c:v>
                </c:pt>
                <c:pt idx="4">
                  <c:v>25.8935294117647</c:v>
                </c:pt>
                <c:pt idx="5">
                  <c:v>25.883636363636366</c:v>
                </c:pt>
                <c:pt idx="6">
                  <c:v>25.848309859154945</c:v>
                </c:pt>
                <c:pt idx="7">
                  <c:v>25.264615384615379</c:v>
                </c:pt>
                <c:pt idx="8">
                  <c:v>25.83588235294118</c:v>
                </c:pt>
                <c:pt idx="9">
                  <c:v>25.515185185185185</c:v>
                </c:pt>
                <c:pt idx="10">
                  <c:v>25.390721649484519</c:v>
                </c:pt>
                <c:pt idx="11">
                  <c:v>23.97894736842105</c:v>
                </c:pt>
                <c:pt idx="12">
                  <c:v>25.243333333333339</c:v>
                </c:pt>
                <c:pt idx="13">
                  <c:v>25.35806451612903</c:v>
                </c:pt>
              </c:numCache>
            </c:numRef>
          </c:val>
        </c:ser>
        <c:ser>
          <c:idx val="1"/>
          <c:order val="1"/>
          <c:tx>
            <c:strRef>
              <c:f>Sheet1!$C$1</c:f>
              <c:strCache>
                <c:ptCount val="1"/>
                <c:pt idx="0">
                  <c:v>Out of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Sheet1!$C$2:$C$17</c:f>
              <c:numCache>
                <c:formatCode>General</c:formatCode>
                <c:ptCount val="16"/>
                <c:pt idx="0">
                  <c:v>25.860952380952376</c:v>
                </c:pt>
                <c:pt idx="1">
                  <c:v>25.909902912621362</c:v>
                </c:pt>
                <c:pt idx="2">
                  <c:v>25.869454545454545</c:v>
                </c:pt>
                <c:pt idx="3">
                  <c:v>25.885606060606076</c:v>
                </c:pt>
                <c:pt idx="4">
                  <c:v>25.590476190476188</c:v>
                </c:pt>
                <c:pt idx="5">
                  <c:v>25.836226415094334</c:v>
                </c:pt>
                <c:pt idx="6">
                  <c:v>25.827654320987655</c:v>
                </c:pt>
                <c:pt idx="7">
                  <c:v>25.830900000000014</c:v>
                </c:pt>
                <c:pt idx="8">
                  <c:v>25.877522658610246</c:v>
                </c:pt>
                <c:pt idx="9">
                  <c:v>25.802767295597498</c:v>
                </c:pt>
                <c:pt idx="10">
                  <c:v>25.311891891891896</c:v>
                </c:pt>
                <c:pt idx="11">
                  <c:v>25.802083333333332</c:v>
                </c:pt>
                <c:pt idx="12">
                  <c:v>25.334761904761905</c:v>
                </c:pt>
                <c:pt idx="13">
                  <c:v>25.717142857142846</c:v>
                </c:pt>
              </c:numCache>
            </c:numRef>
          </c:val>
        </c:ser>
        <c:ser>
          <c:idx val="2"/>
          <c:order val="2"/>
          <c:tx>
            <c:strRef>
              <c:f>Sheet1!$D$1</c:f>
              <c:strCache>
                <c:ptCount val="1"/>
                <c:pt idx="0">
                  <c:v>Average during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Sheet1!$D$2:$D$17</c:f>
              <c:numCache>
                <c:formatCode>General</c:formatCode>
                <c:ptCount val="16"/>
                <c:pt idx="14">
                  <c:v>25.53</c:v>
                </c:pt>
              </c:numCache>
            </c:numRef>
          </c:val>
        </c:ser>
        <c:ser>
          <c:idx val="3"/>
          <c:order val="3"/>
          <c:tx>
            <c:strRef>
              <c:f>Sheet1!$E$1</c:f>
              <c:strCache>
                <c:ptCount val="1"/>
                <c:pt idx="0">
                  <c:v>Average out of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Sheet1!$E$2:$E$17</c:f>
              <c:numCache>
                <c:formatCode>General</c:formatCode>
                <c:ptCount val="16"/>
                <c:pt idx="15">
                  <c:v>25.7</c:v>
                </c:pt>
              </c:numCache>
            </c:numRef>
          </c:val>
        </c:ser>
        <c:ser>
          <c:idx val="4"/>
          <c:order val="4"/>
          <c:tx>
            <c:strRef>
              <c:f>Sheet1!$F$1</c:f>
              <c:strCache>
                <c:ptCount val="1"/>
                <c:pt idx="0">
                  <c:v>percentage of one over the other 57.14</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Sheet1!$F$2:$F$17</c:f>
              <c:numCache>
                <c:formatCode>General</c:formatCode>
                <c:ptCount val="16"/>
              </c:numCache>
            </c:numRef>
          </c:val>
        </c:ser>
        <c:dLbls>
          <c:showLegendKey val="0"/>
          <c:showVal val="0"/>
          <c:showCatName val="0"/>
          <c:showSerName val="0"/>
          <c:showPercent val="0"/>
          <c:showBubbleSize val="0"/>
        </c:dLbls>
        <c:gapWidth val="75"/>
        <c:overlap val="-25"/>
        <c:axId val="74768768"/>
        <c:axId val="74770304"/>
      </c:barChart>
      <c:catAx>
        <c:axId val="74768768"/>
        <c:scaling>
          <c:orientation val="minMax"/>
        </c:scaling>
        <c:delete val="0"/>
        <c:axPos val="b"/>
        <c:numFmt formatCode="General" sourceLinked="1"/>
        <c:majorTickMark val="none"/>
        <c:minorTickMark val="none"/>
        <c:tickLblPos val="nextTo"/>
        <c:crossAx val="74770304"/>
        <c:crosses val="autoZero"/>
        <c:auto val="1"/>
        <c:lblAlgn val="ctr"/>
        <c:lblOffset val="100"/>
        <c:noMultiLvlLbl val="0"/>
      </c:catAx>
      <c:valAx>
        <c:axId val="74770304"/>
        <c:scaling>
          <c:orientation val="minMax"/>
        </c:scaling>
        <c:delete val="0"/>
        <c:axPos val="l"/>
        <c:majorGridlines/>
        <c:numFmt formatCode="General" sourceLinked="1"/>
        <c:majorTickMark val="none"/>
        <c:minorTickMark val="none"/>
        <c:tickLblPos val="nextTo"/>
        <c:spPr>
          <a:ln w="9525">
            <a:noFill/>
          </a:ln>
        </c:spPr>
        <c:crossAx val="74768768"/>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Percentage of Accuracy</a:t>
            </a:r>
          </a:p>
        </c:rich>
      </c:tx>
      <c:layout/>
      <c:overlay val="0"/>
    </c:title>
    <c:autoTitleDeleted val="0"/>
    <c:plotArea>
      <c:layout/>
      <c:barChart>
        <c:barDir val="col"/>
        <c:grouping val="clustered"/>
        <c:varyColors val="0"/>
        <c:ser>
          <c:idx val="0"/>
          <c:order val="0"/>
          <c:tx>
            <c:strRef>
              <c:f>Sheet1!$B$1</c:f>
              <c:strCache>
                <c:ptCount val="1"/>
                <c:pt idx="0">
                  <c:v>Sensitivity 10</c:v>
                </c:pt>
              </c:strCache>
            </c:strRef>
          </c:tx>
          <c:invertIfNegative val="0"/>
          <c:dLbls>
            <c:numFmt formatCode="0%" sourceLinked="0"/>
            <c:showLegendKey val="0"/>
            <c:showVal val="1"/>
            <c:showCatName val="0"/>
            <c:showSerName val="0"/>
            <c:showPercent val="0"/>
            <c:showBubbleSize val="0"/>
            <c:showLeaderLines val="0"/>
          </c:dLbls>
          <c:cat>
            <c:strRef>
              <c:f>Sheet1!$A$2:$A$4</c:f>
              <c:strCache>
                <c:ptCount val="3"/>
                <c:pt idx="0">
                  <c:v>Circle</c:v>
                </c:pt>
                <c:pt idx="1">
                  <c:v>Rectangle</c:v>
                </c:pt>
                <c:pt idx="2">
                  <c:v>Triangle</c:v>
                </c:pt>
              </c:strCache>
            </c:strRef>
          </c:cat>
          <c:val>
            <c:numRef>
              <c:f>Sheet1!$B$2:$B$4</c:f>
              <c:numCache>
                <c:formatCode>General</c:formatCode>
                <c:ptCount val="3"/>
                <c:pt idx="0">
                  <c:v>0.52</c:v>
                </c:pt>
                <c:pt idx="1">
                  <c:v>0.4</c:v>
                </c:pt>
                <c:pt idx="2">
                  <c:v>0.67</c:v>
                </c:pt>
              </c:numCache>
            </c:numRef>
          </c:val>
        </c:ser>
        <c:ser>
          <c:idx val="1"/>
          <c:order val="1"/>
          <c:tx>
            <c:strRef>
              <c:f>Sheet1!$C$1</c:f>
              <c:strCache>
                <c:ptCount val="1"/>
                <c:pt idx="0">
                  <c:v>Sensitivity 5</c:v>
                </c:pt>
              </c:strCache>
            </c:strRef>
          </c:tx>
          <c:invertIfNegative val="0"/>
          <c:dLbls>
            <c:numFmt formatCode="0%" sourceLinked="0"/>
            <c:showLegendKey val="0"/>
            <c:showVal val="1"/>
            <c:showCatName val="0"/>
            <c:showSerName val="0"/>
            <c:showPercent val="0"/>
            <c:showBubbleSize val="0"/>
            <c:showLeaderLines val="0"/>
          </c:dLbls>
          <c:cat>
            <c:strRef>
              <c:f>Sheet1!$A$2:$A$4</c:f>
              <c:strCache>
                <c:ptCount val="3"/>
                <c:pt idx="0">
                  <c:v>Circle</c:v>
                </c:pt>
                <c:pt idx="1">
                  <c:v>Rectangle</c:v>
                </c:pt>
                <c:pt idx="2">
                  <c:v>Triangle</c:v>
                </c:pt>
              </c:strCache>
            </c:strRef>
          </c:cat>
          <c:val>
            <c:numRef>
              <c:f>Sheet1!$C$2:$C$4</c:f>
              <c:numCache>
                <c:formatCode>General</c:formatCode>
                <c:ptCount val="3"/>
                <c:pt idx="0">
                  <c:v>0.67</c:v>
                </c:pt>
                <c:pt idx="1">
                  <c:v>0.28999999999999998</c:v>
                </c:pt>
                <c:pt idx="2">
                  <c:v>0.8</c:v>
                </c:pt>
              </c:numCache>
            </c:numRef>
          </c:val>
        </c:ser>
        <c:dLbls>
          <c:showLegendKey val="0"/>
          <c:showVal val="1"/>
          <c:showCatName val="0"/>
          <c:showSerName val="0"/>
          <c:showPercent val="0"/>
          <c:showBubbleSize val="0"/>
        </c:dLbls>
        <c:gapWidth val="75"/>
        <c:axId val="46061056"/>
        <c:axId val="72642944"/>
      </c:barChart>
      <c:catAx>
        <c:axId val="46061056"/>
        <c:scaling>
          <c:orientation val="minMax"/>
        </c:scaling>
        <c:delete val="0"/>
        <c:axPos val="b"/>
        <c:majorTickMark val="none"/>
        <c:minorTickMark val="none"/>
        <c:tickLblPos val="nextTo"/>
        <c:crossAx val="72642944"/>
        <c:crosses val="autoZero"/>
        <c:auto val="1"/>
        <c:lblAlgn val="ctr"/>
        <c:lblOffset val="100"/>
        <c:noMultiLvlLbl val="0"/>
      </c:catAx>
      <c:valAx>
        <c:axId val="72642944"/>
        <c:scaling>
          <c:orientation val="minMax"/>
        </c:scaling>
        <c:delete val="0"/>
        <c:axPos val="l"/>
        <c:title>
          <c:tx>
            <c:rich>
              <a:bodyPr rot="-5400000" vert="horz"/>
              <a:lstStyle/>
              <a:p>
                <a:pPr>
                  <a:defRPr/>
                </a:pPr>
                <a:r>
                  <a:rPr lang="en-US"/>
                  <a:t>Accuracy</a:t>
                </a:r>
              </a:p>
            </c:rich>
          </c:tx>
          <c:layout/>
          <c:overlay val="0"/>
        </c:title>
        <c:numFmt formatCode="0%" sourceLinked="0"/>
        <c:majorTickMark val="none"/>
        <c:minorTickMark val="none"/>
        <c:tickLblPos val="nextTo"/>
        <c:crossAx val="46061056"/>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Percentage of Accuracy</a:t>
            </a:r>
          </a:p>
        </c:rich>
      </c:tx>
      <c:layout/>
      <c:overlay val="0"/>
    </c:title>
    <c:autoTitleDeleted val="0"/>
    <c:plotArea>
      <c:layout/>
      <c:barChart>
        <c:barDir val="col"/>
        <c:grouping val="clustered"/>
        <c:varyColors val="0"/>
        <c:ser>
          <c:idx val="0"/>
          <c:order val="0"/>
          <c:tx>
            <c:strRef>
              <c:f>Sheet1!$B$1</c:f>
              <c:strCache>
                <c:ptCount val="1"/>
                <c:pt idx="0">
                  <c:v>Sensitivity 10</c:v>
                </c:pt>
              </c:strCache>
            </c:strRef>
          </c:tx>
          <c:invertIfNegative val="0"/>
          <c:dLbls>
            <c:numFmt formatCode="0%" sourceLinked="0"/>
            <c:showLegendKey val="0"/>
            <c:showVal val="1"/>
            <c:showCatName val="0"/>
            <c:showSerName val="0"/>
            <c:showPercent val="0"/>
            <c:showBubbleSize val="0"/>
            <c:showLeaderLines val="0"/>
          </c:dLbls>
          <c:cat>
            <c:strRef>
              <c:f>Sheet1!$A$2:$A$4</c:f>
              <c:strCache>
                <c:ptCount val="3"/>
                <c:pt idx="0">
                  <c:v>Sphere</c:v>
                </c:pt>
                <c:pt idx="1">
                  <c:v>Cube</c:v>
                </c:pt>
                <c:pt idx="2">
                  <c:v>Prism</c:v>
                </c:pt>
              </c:strCache>
            </c:strRef>
          </c:cat>
          <c:val>
            <c:numRef>
              <c:f>Sheet1!$B$2:$B$4</c:f>
              <c:numCache>
                <c:formatCode>General</c:formatCode>
                <c:ptCount val="3"/>
                <c:pt idx="0">
                  <c:v>0.33</c:v>
                </c:pt>
                <c:pt idx="1">
                  <c:v>0.56000000000000005</c:v>
                </c:pt>
                <c:pt idx="2">
                  <c:v>0.82</c:v>
                </c:pt>
              </c:numCache>
            </c:numRef>
          </c:val>
        </c:ser>
        <c:ser>
          <c:idx val="1"/>
          <c:order val="1"/>
          <c:tx>
            <c:strRef>
              <c:f>Sheet1!$C$1</c:f>
              <c:strCache>
                <c:ptCount val="1"/>
                <c:pt idx="0">
                  <c:v>Sensitivity 5</c:v>
                </c:pt>
              </c:strCache>
            </c:strRef>
          </c:tx>
          <c:invertIfNegative val="0"/>
          <c:dLbls>
            <c:numFmt formatCode="0%" sourceLinked="0"/>
            <c:showLegendKey val="0"/>
            <c:showVal val="1"/>
            <c:showCatName val="0"/>
            <c:showSerName val="0"/>
            <c:showPercent val="0"/>
            <c:showBubbleSize val="0"/>
            <c:showLeaderLines val="0"/>
          </c:dLbls>
          <c:cat>
            <c:strRef>
              <c:f>Sheet1!$A$2:$A$4</c:f>
              <c:strCache>
                <c:ptCount val="3"/>
                <c:pt idx="0">
                  <c:v>Sphere</c:v>
                </c:pt>
                <c:pt idx="1">
                  <c:v>Cube</c:v>
                </c:pt>
                <c:pt idx="2">
                  <c:v>Prism</c:v>
                </c:pt>
              </c:strCache>
            </c:strRef>
          </c:cat>
          <c:val>
            <c:numRef>
              <c:f>Sheet1!$C$2:$C$4</c:f>
              <c:numCache>
                <c:formatCode>General</c:formatCode>
                <c:ptCount val="3"/>
                <c:pt idx="0">
                  <c:v>0.4</c:v>
                </c:pt>
                <c:pt idx="1">
                  <c:v>0.67</c:v>
                </c:pt>
                <c:pt idx="2">
                  <c:v>0.45</c:v>
                </c:pt>
              </c:numCache>
            </c:numRef>
          </c:val>
        </c:ser>
        <c:dLbls>
          <c:showLegendKey val="0"/>
          <c:showVal val="1"/>
          <c:showCatName val="0"/>
          <c:showSerName val="0"/>
          <c:showPercent val="0"/>
          <c:showBubbleSize val="0"/>
        </c:dLbls>
        <c:gapWidth val="75"/>
        <c:axId val="91883776"/>
        <c:axId val="94575232"/>
      </c:barChart>
      <c:catAx>
        <c:axId val="91883776"/>
        <c:scaling>
          <c:orientation val="minMax"/>
        </c:scaling>
        <c:delete val="0"/>
        <c:axPos val="b"/>
        <c:majorTickMark val="none"/>
        <c:minorTickMark val="none"/>
        <c:tickLblPos val="nextTo"/>
        <c:crossAx val="94575232"/>
        <c:crosses val="autoZero"/>
        <c:auto val="1"/>
        <c:lblAlgn val="ctr"/>
        <c:lblOffset val="100"/>
        <c:noMultiLvlLbl val="0"/>
      </c:catAx>
      <c:valAx>
        <c:axId val="94575232"/>
        <c:scaling>
          <c:orientation val="minMax"/>
        </c:scaling>
        <c:delete val="0"/>
        <c:axPos val="l"/>
        <c:title>
          <c:tx>
            <c:rich>
              <a:bodyPr rot="-5400000" vert="horz"/>
              <a:lstStyle/>
              <a:p>
                <a:pPr>
                  <a:defRPr/>
                </a:pPr>
                <a:r>
                  <a:rPr lang="en-US"/>
                  <a:t>Accuracy</a:t>
                </a:r>
              </a:p>
            </c:rich>
          </c:tx>
          <c:layout/>
          <c:overlay val="0"/>
        </c:title>
        <c:numFmt formatCode="0%" sourceLinked="0"/>
        <c:majorTickMark val="none"/>
        <c:minorTickMark val="none"/>
        <c:tickLblPos val="nextTo"/>
        <c:crossAx val="91883776"/>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Average time per turn</a:t>
            </a:r>
          </a:p>
        </c:rich>
      </c:tx>
      <c:layout/>
      <c:overlay val="0"/>
    </c:title>
    <c:autoTitleDeleted val="0"/>
    <c:plotArea>
      <c:layout/>
      <c:scatterChart>
        <c:scatterStyle val="lineMarker"/>
        <c:varyColors val="0"/>
        <c:ser>
          <c:idx val="1"/>
          <c:order val="0"/>
          <c:tx>
            <c:strRef>
              <c:f>Sheet1!$B$1</c:f>
              <c:strCache>
                <c:ptCount val="1"/>
                <c:pt idx="0">
                  <c:v>Time(sec)</c:v>
                </c:pt>
              </c:strCache>
            </c:strRef>
          </c:tx>
          <c:spPr>
            <a:ln w="28575">
              <a:noFill/>
            </a:ln>
          </c:spPr>
          <c:trendline>
            <c:spPr>
              <a:ln w="19050" cap="flat" cmpd="sng" algn="ctr">
                <a:solidFill>
                  <a:schemeClr val="accent2">
                    <a:shade val="95000"/>
                    <a:satMod val="105000"/>
                  </a:schemeClr>
                </a:solidFill>
                <a:prstDash val="solid"/>
              </a:ln>
              <a:effectLst/>
            </c:spPr>
            <c:trendlineType val="linear"/>
            <c:dispRSqr val="0"/>
            <c:dispEq val="0"/>
          </c:trendline>
          <c:yVal>
            <c:numRef>
              <c:f>Sheet1!$B$2:$B$13</c:f>
              <c:numCache>
                <c:formatCode>0.00</c:formatCode>
                <c:ptCount val="12"/>
                <c:pt idx="0">
                  <c:v>78.489999999999995</c:v>
                </c:pt>
                <c:pt idx="1">
                  <c:v>73.39</c:v>
                </c:pt>
                <c:pt idx="2">
                  <c:v>68.45</c:v>
                </c:pt>
                <c:pt idx="3">
                  <c:v>47.79</c:v>
                </c:pt>
                <c:pt idx="4">
                  <c:v>68.73</c:v>
                </c:pt>
                <c:pt idx="5">
                  <c:v>51.56</c:v>
                </c:pt>
                <c:pt idx="6">
                  <c:v>44.67</c:v>
                </c:pt>
                <c:pt idx="7">
                  <c:v>70.91</c:v>
                </c:pt>
                <c:pt idx="8">
                  <c:v>82.23</c:v>
                </c:pt>
                <c:pt idx="9">
                  <c:v>52.61</c:v>
                </c:pt>
                <c:pt idx="10">
                  <c:v>33.979999999999997</c:v>
                </c:pt>
                <c:pt idx="11">
                  <c:v>34.72</c:v>
                </c:pt>
              </c:numCache>
            </c:numRef>
          </c:yVal>
          <c:smooth val="0"/>
        </c:ser>
        <c:ser>
          <c:idx val="2"/>
          <c:order val="1"/>
          <c:tx>
            <c:strRef>
              <c:f>Sheet1!#REF!</c:f>
              <c:strCache>
                <c:ptCount val="1"/>
                <c:pt idx="0">
                  <c:v>#REF!</c:v>
                </c:pt>
              </c:strCache>
            </c:strRef>
          </c:tx>
          <c:spPr>
            <a:ln w="28575">
              <a:noFill/>
            </a:ln>
          </c:spPr>
          <c:trendline>
            <c:spPr>
              <a:ln w="19050" cap="flat" cmpd="sng" algn="ctr">
                <a:solidFill>
                  <a:schemeClr val="accent3">
                    <a:shade val="95000"/>
                    <a:satMod val="105000"/>
                  </a:schemeClr>
                </a:solidFill>
                <a:prstDash val="solid"/>
              </a:ln>
              <a:effectLst/>
            </c:spPr>
            <c:trendlineType val="linear"/>
            <c:dispRSqr val="0"/>
            <c:dispEq val="0"/>
          </c:trendline>
          <c:yVal>
            <c:numRef>
              <c:f>Sheet1!#REF!</c:f>
              <c:numCache>
                <c:formatCode>General</c:formatCode>
                <c:ptCount val="1"/>
                <c:pt idx="0">
                  <c:v>1</c:v>
                </c:pt>
              </c:numCache>
            </c:numRef>
          </c:yVal>
          <c:smooth val="0"/>
        </c:ser>
        <c:dLbls>
          <c:showLegendKey val="0"/>
          <c:showVal val="0"/>
          <c:showCatName val="0"/>
          <c:showSerName val="0"/>
          <c:showPercent val="0"/>
          <c:showBubbleSize val="0"/>
        </c:dLbls>
        <c:axId val="83303040"/>
        <c:axId val="86030976"/>
      </c:scatterChart>
      <c:valAx>
        <c:axId val="83303040"/>
        <c:scaling>
          <c:orientation val="minMax"/>
          <c:min val="0"/>
        </c:scaling>
        <c:delete val="0"/>
        <c:axPos val="b"/>
        <c:majorGridlines/>
        <c:numFmt formatCode="General" sourceLinked="1"/>
        <c:majorTickMark val="none"/>
        <c:minorTickMark val="none"/>
        <c:tickLblPos val="nextTo"/>
        <c:crossAx val="86030976"/>
        <c:crosses val="autoZero"/>
        <c:crossBetween val="midCat"/>
        <c:majorUnit val="1"/>
      </c:valAx>
      <c:valAx>
        <c:axId val="86030976"/>
        <c:scaling>
          <c:orientation val="minMax"/>
          <c:max val="100"/>
          <c:min val="20"/>
        </c:scaling>
        <c:delete val="0"/>
        <c:axPos val="l"/>
        <c:majorGridlines/>
        <c:title>
          <c:tx>
            <c:rich>
              <a:bodyPr rot="-5400000" vert="horz"/>
              <a:lstStyle/>
              <a:p>
                <a:pPr>
                  <a:defRPr/>
                </a:pPr>
                <a:r>
                  <a:rPr lang="en-US"/>
                  <a:t>Time (sec)</a:t>
                </a:r>
              </a:p>
            </c:rich>
          </c:tx>
          <c:layout/>
          <c:overlay val="0"/>
        </c:title>
        <c:numFmt formatCode="0" sourceLinked="0"/>
        <c:majorTickMark val="none"/>
        <c:minorTickMark val="none"/>
        <c:tickLblPos val="nextTo"/>
        <c:crossAx val="83303040"/>
        <c:crosses val="autoZero"/>
        <c:crossBetween val="midCat"/>
      </c:valAx>
    </c:plotArea>
    <c:legend>
      <c:legendPos val="b"/>
      <c:legendEntry>
        <c:idx val="1"/>
        <c:delete val="1"/>
      </c:legendEntry>
      <c:legendEntry>
        <c:idx val="3"/>
        <c:delete val="1"/>
      </c:legendEntry>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Average accuracy per turn</a:t>
            </a:r>
          </a:p>
        </c:rich>
      </c:tx>
      <c:layout/>
      <c:overlay val="0"/>
    </c:title>
    <c:autoTitleDeleted val="0"/>
    <c:plotArea>
      <c:layout/>
      <c:scatterChart>
        <c:scatterStyle val="lineMarker"/>
        <c:varyColors val="0"/>
        <c:ser>
          <c:idx val="2"/>
          <c:order val="0"/>
          <c:tx>
            <c:strRef>
              <c:f>Sheet1!$B$1</c:f>
              <c:strCache>
                <c:ptCount val="1"/>
                <c:pt idx="0">
                  <c:v>% Accuracy</c:v>
                </c:pt>
              </c:strCache>
            </c:strRef>
          </c:tx>
          <c:spPr>
            <a:ln w="28575">
              <a:noFill/>
            </a:ln>
          </c:spPr>
          <c:trendline>
            <c:spPr>
              <a:ln w="19050" cap="flat" cmpd="sng" algn="ctr">
                <a:solidFill>
                  <a:schemeClr val="accent3">
                    <a:shade val="95000"/>
                    <a:satMod val="105000"/>
                  </a:schemeClr>
                </a:solidFill>
                <a:prstDash val="solid"/>
              </a:ln>
              <a:effectLst/>
            </c:spPr>
            <c:trendlineType val="linear"/>
            <c:dispRSqr val="0"/>
            <c:dispEq val="0"/>
          </c:trendline>
          <c:yVal>
            <c:numRef>
              <c:f>Sheet1!$B$2:$B$13</c:f>
              <c:numCache>
                <c:formatCode>General</c:formatCode>
                <c:ptCount val="12"/>
                <c:pt idx="0">
                  <c:v>1</c:v>
                </c:pt>
                <c:pt idx="1">
                  <c:v>0.6</c:v>
                </c:pt>
                <c:pt idx="2">
                  <c:v>0.9</c:v>
                </c:pt>
                <c:pt idx="3">
                  <c:v>0.9</c:v>
                </c:pt>
                <c:pt idx="4">
                  <c:v>0.7</c:v>
                </c:pt>
                <c:pt idx="5">
                  <c:v>0.8</c:v>
                </c:pt>
                <c:pt idx="6">
                  <c:v>0.6</c:v>
                </c:pt>
                <c:pt idx="7">
                  <c:v>0.9</c:v>
                </c:pt>
                <c:pt idx="8">
                  <c:v>0.4</c:v>
                </c:pt>
                <c:pt idx="9">
                  <c:v>0.9</c:v>
                </c:pt>
                <c:pt idx="10">
                  <c:v>0.7</c:v>
                </c:pt>
                <c:pt idx="11">
                  <c:v>0.9</c:v>
                </c:pt>
              </c:numCache>
            </c:numRef>
          </c:yVal>
          <c:smooth val="0"/>
        </c:ser>
        <c:dLbls>
          <c:showLegendKey val="0"/>
          <c:showVal val="0"/>
          <c:showCatName val="0"/>
          <c:showSerName val="0"/>
          <c:showPercent val="0"/>
          <c:showBubbleSize val="0"/>
        </c:dLbls>
        <c:axId val="181532928"/>
        <c:axId val="181666176"/>
      </c:scatterChart>
      <c:valAx>
        <c:axId val="181532928"/>
        <c:scaling>
          <c:orientation val="minMax"/>
          <c:min val="0"/>
        </c:scaling>
        <c:delete val="0"/>
        <c:axPos val="b"/>
        <c:majorGridlines/>
        <c:numFmt formatCode="General" sourceLinked="1"/>
        <c:majorTickMark val="none"/>
        <c:minorTickMark val="none"/>
        <c:tickLblPos val="nextTo"/>
        <c:crossAx val="181666176"/>
        <c:crosses val="autoZero"/>
        <c:crossBetween val="midCat"/>
        <c:majorUnit val="1"/>
      </c:valAx>
      <c:valAx>
        <c:axId val="181666176"/>
        <c:scaling>
          <c:orientation val="minMax"/>
          <c:max val="1"/>
        </c:scaling>
        <c:delete val="0"/>
        <c:axPos val="l"/>
        <c:majorGridlines/>
        <c:title>
          <c:tx>
            <c:rich>
              <a:bodyPr rot="-5400000" vert="horz"/>
              <a:lstStyle/>
              <a:p>
                <a:pPr>
                  <a:defRPr/>
                </a:pPr>
                <a:r>
                  <a:rPr lang="en-US"/>
                  <a:t>Accuracy</a:t>
                </a:r>
              </a:p>
            </c:rich>
          </c:tx>
          <c:layout/>
          <c:overlay val="0"/>
        </c:title>
        <c:numFmt formatCode="0%" sourceLinked="0"/>
        <c:majorTickMark val="none"/>
        <c:minorTickMark val="none"/>
        <c:tickLblPos val="nextTo"/>
        <c:crossAx val="181532928"/>
        <c:crosses val="autoZero"/>
        <c:crossBetween val="midCat"/>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7"/>
    </mc:Choice>
    <mc:Fallback>
      <c:style val="37"/>
    </mc:Fallback>
  </mc:AlternateContent>
  <c:chart>
    <c:title>
      <c:tx>
        <c:rich>
          <a:bodyPr/>
          <a:lstStyle/>
          <a:p>
            <a:pPr>
              <a:defRPr/>
            </a:pPr>
            <a:r>
              <a:rPr lang="en-US" dirty="0" smtClean="0"/>
              <a:t>Percentage of correct responses</a:t>
            </a:r>
            <a:endParaRPr lang="en-US" dirty="0"/>
          </a:p>
        </c:rich>
      </c:tx>
      <c:layout/>
      <c:overlay val="0"/>
    </c:title>
    <c:autoTitleDeleted val="0"/>
    <c:plotArea>
      <c:layout/>
      <c:barChart>
        <c:barDir val="col"/>
        <c:grouping val="clustered"/>
        <c:varyColors val="0"/>
        <c:ser>
          <c:idx val="0"/>
          <c:order val="0"/>
          <c:tx>
            <c:strRef>
              <c:f>Sheet1!$B$1</c:f>
              <c:strCache>
                <c:ptCount val="1"/>
                <c:pt idx="0">
                  <c:v>Percent</c:v>
                </c:pt>
              </c:strCache>
            </c:strRef>
          </c:tx>
          <c:invertIfNegative val="0"/>
          <c:cat>
            <c:strRef>
              <c:f>Sheet1!$A$2:$A$6</c:f>
              <c:strCache>
                <c:ptCount val="5"/>
                <c:pt idx="0">
                  <c:v>Sound</c:v>
                </c:pt>
                <c:pt idx="1">
                  <c:v>Press.</c:v>
                </c:pt>
                <c:pt idx="2">
                  <c:v>light</c:v>
                </c:pt>
                <c:pt idx="3">
                  <c:v>temp.</c:v>
                </c:pt>
                <c:pt idx="4">
                  <c:v>accel.</c:v>
                </c:pt>
              </c:strCache>
            </c:strRef>
          </c:cat>
          <c:val>
            <c:numRef>
              <c:f>Sheet1!$B$2:$B$6</c:f>
              <c:numCache>
                <c:formatCode>General</c:formatCode>
                <c:ptCount val="5"/>
                <c:pt idx="0">
                  <c:v>0.75</c:v>
                </c:pt>
                <c:pt idx="1">
                  <c:v>0</c:v>
                </c:pt>
                <c:pt idx="2">
                  <c:v>1</c:v>
                </c:pt>
                <c:pt idx="3">
                  <c:v>0.33</c:v>
                </c:pt>
                <c:pt idx="4">
                  <c:v>0.33</c:v>
                </c:pt>
              </c:numCache>
            </c:numRef>
          </c:val>
        </c:ser>
        <c:dLbls>
          <c:showLegendKey val="0"/>
          <c:showVal val="0"/>
          <c:showCatName val="0"/>
          <c:showSerName val="0"/>
          <c:showPercent val="0"/>
          <c:showBubbleSize val="0"/>
        </c:dLbls>
        <c:gapWidth val="150"/>
        <c:axId val="74240000"/>
        <c:axId val="74241536"/>
      </c:barChart>
      <c:catAx>
        <c:axId val="74240000"/>
        <c:scaling>
          <c:orientation val="minMax"/>
        </c:scaling>
        <c:delete val="0"/>
        <c:axPos val="b"/>
        <c:majorTickMark val="none"/>
        <c:minorTickMark val="none"/>
        <c:tickLblPos val="nextTo"/>
        <c:crossAx val="74241536"/>
        <c:crosses val="autoZero"/>
        <c:auto val="1"/>
        <c:lblAlgn val="ctr"/>
        <c:lblOffset val="100"/>
        <c:noMultiLvlLbl val="0"/>
      </c:catAx>
      <c:valAx>
        <c:axId val="74241536"/>
        <c:scaling>
          <c:orientation val="minMax"/>
          <c:max val="1"/>
        </c:scaling>
        <c:delete val="0"/>
        <c:axPos val="l"/>
        <c:majorGridlines/>
        <c:title>
          <c:tx>
            <c:rich>
              <a:bodyPr rot="-5400000" vert="horz"/>
              <a:lstStyle/>
              <a:p>
                <a:pPr>
                  <a:defRPr/>
                </a:pPr>
                <a:r>
                  <a:rPr lang="en-US" dirty="0" smtClean="0"/>
                  <a:t>Accuracy</a:t>
                </a:r>
                <a:endParaRPr lang="en-US" dirty="0"/>
              </a:p>
            </c:rich>
          </c:tx>
          <c:layout/>
          <c:overlay val="0"/>
        </c:title>
        <c:numFmt formatCode="0%" sourceLinked="0"/>
        <c:majorTickMark val="none"/>
        <c:minorTickMark val="none"/>
        <c:tickLblPos val="nextTo"/>
        <c:crossAx val="74240000"/>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1</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Sheet1!$B$2:$B$20</c:f>
              <c:numCache>
                <c:formatCode>General</c:formatCode>
                <c:ptCount val="19"/>
                <c:pt idx="0">
                  <c:v>30.164545454545458</c:v>
                </c:pt>
                <c:pt idx="1">
                  <c:v>30.08493506493506</c:v>
                </c:pt>
                <c:pt idx="2">
                  <c:v>29.752222222222226</c:v>
                </c:pt>
                <c:pt idx="3">
                  <c:v>29.87391304347825</c:v>
                </c:pt>
                <c:pt idx="4">
                  <c:v>30.11</c:v>
                </c:pt>
                <c:pt idx="5">
                  <c:v>30.050434782608701</c:v>
                </c:pt>
                <c:pt idx="6">
                  <c:v>30.210999999999991</c:v>
                </c:pt>
                <c:pt idx="7">
                  <c:v>30.106341463414633</c:v>
                </c:pt>
                <c:pt idx="8">
                  <c:v>29.906129032258075</c:v>
                </c:pt>
                <c:pt idx="9">
                  <c:v>30.099411764705895</c:v>
                </c:pt>
                <c:pt idx="10">
                  <c:v>29.992156862745116</c:v>
                </c:pt>
                <c:pt idx="11">
                  <c:v>30.111764705882351</c:v>
                </c:pt>
                <c:pt idx="12">
                  <c:v>30.157826086956533</c:v>
                </c:pt>
                <c:pt idx="13">
                  <c:v>29.750227272727269</c:v>
                </c:pt>
                <c:pt idx="14">
                  <c:v>29.69407407407407</c:v>
                </c:pt>
                <c:pt idx="15">
                  <c:v>29.69125</c:v>
                </c:pt>
                <c:pt idx="16">
                  <c:v>29.885396825396839</c:v>
                </c:pt>
              </c:numCache>
            </c:numRef>
          </c:val>
        </c:ser>
        <c:ser>
          <c:idx val="1"/>
          <c:order val="1"/>
          <c:tx>
            <c:strRef>
              <c:f>Sheet1!$C$1</c:f>
              <c:strCache>
                <c:ptCount val="1"/>
                <c:pt idx="0">
                  <c:v>Out of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Sheet1!$C$2:$C$20</c:f>
              <c:numCache>
                <c:formatCode>General</c:formatCode>
                <c:ptCount val="19"/>
                <c:pt idx="0">
                  <c:v>30.105000000000004</c:v>
                </c:pt>
                <c:pt idx="1">
                  <c:v>29.942105263157899</c:v>
                </c:pt>
                <c:pt idx="2">
                  <c:v>30.258571428571425</c:v>
                </c:pt>
                <c:pt idx="3">
                  <c:v>29.948474576271188</c:v>
                </c:pt>
                <c:pt idx="4">
                  <c:v>29.882162162162164</c:v>
                </c:pt>
                <c:pt idx="5">
                  <c:v>30.087480916030529</c:v>
                </c:pt>
                <c:pt idx="6">
                  <c:v>29.869230769230761</c:v>
                </c:pt>
                <c:pt idx="7">
                  <c:v>30.214054054054063</c:v>
                </c:pt>
                <c:pt idx="8">
                  <c:v>29.939658119658123</c:v>
                </c:pt>
                <c:pt idx="9">
                  <c:v>30.053396226415096</c:v>
                </c:pt>
                <c:pt idx="10">
                  <c:v>29.754723926380365</c:v>
                </c:pt>
                <c:pt idx="11">
                  <c:v>29.560869565217391</c:v>
                </c:pt>
                <c:pt idx="12">
                  <c:v>29.977939393939366</c:v>
                </c:pt>
                <c:pt idx="13">
                  <c:v>29.64634146341465</c:v>
                </c:pt>
                <c:pt idx="14">
                  <c:v>29.777666666666669</c:v>
                </c:pt>
                <c:pt idx="15">
                  <c:v>29.783733333333341</c:v>
                </c:pt>
                <c:pt idx="16">
                  <c:v>29.943225806451604</c:v>
                </c:pt>
              </c:numCache>
            </c:numRef>
          </c:val>
        </c:ser>
        <c:ser>
          <c:idx val="2"/>
          <c:order val="2"/>
          <c:tx>
            <c:strRef>
              <c:f>Sheet1!$D$1</c:f>
              <c:strCache>
                <c:ptCount val="1"/>
                <c:pt idx="0">
                  <c:v>Average during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Sheet1!$D$2:$D$20</c:f>
              <c:numCache>
                <c:formatCode>General</c:formatCode>
                <c:ptCount val="19"/>
                <c:pt idx="17">
                  <c:v>29.978919332702972</c:v>
                </c:pt>
              </c:numCache>
            </c:numRef>
          </c:val>
        </c:ser>
        <c:ser>
          <c:idx val="3"/>
          <c:order val="3"/>
          <c:tx>
            <c:strRef>
              <c:f>Sheet1!$E$1</c:f>
              <c:strCache>
                <c:ptCount val="1"/>
                <c:pt idx="0">
                  <c:v>Average out of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Sheet1!$E$2:$E$20</c:f>
              <c:numCache>
                <c:formatCode>General</c:formatCode>
                <c:ptCount val="19"/>
                <c:pt idx="18">
                  <c:v>29.92960910867863</c:v>
                </c:pt>
              </c:numCache>
            </c:numRef>
          </c:val>
        </c:ser>
        <c:ser>
          <c:idx val="4"/>
          <c:order val="4"/>
          <c:tx>
            <c:strRef>
              <c:f>Sheet1!$F$1</c:f>
              <c:strCache>
                <c:ptCount val="1"/>
                <c:pt idx="0">
                  <c:v>percentage of one over the other 47.06%</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Sheet1!$F$2:$F$20</c:f>
              <c:numCache>
                <c:formatCode>General</c:formatCode>
                <c:ptCount val="19"/>
              </c:numCache>
            </c:numRef>
          </c:val>
        </c:ser>
        <c:dLbls>
          <c:showLegendKey val="0"/>
          <c:showVal val="0"/>
          <c:showCatName val="0"/>
          <c:showSerName val="0"/>
          <c:showPercent val="0"/>
          <c:showBubbleSize val="0"/>
        </c:dLbls>
        <c:gapWidth val="75"/>
        <c:overlap val="-25"/>
        <c:axId val="74537984"/>
        <c:axId val="74552064"/>
      </c:barChart>
      <c:catAx>
        <c:axId val="74537984"/>
        <c:scaling>
          <c:orientation val="minMax"/>
        </c:scaling>
        <c:delete val="0"/>
        <c:axPos val="b"/>
        <c:numFmt formatCode="General" sourceLinked="1"/>
        <c:majorTickMark val="none"/>
        <c:minorTickMark val="none"/>
        <c:tickLblPos val="nextTo"/>
        <c:crossAx val="74552064"/>
        <c:crosses val="autoZero"/>
        <c:auto val="1"/>
        <c:lblAlgn val="ctr"/>
        <c:lblOffset val="100"/>
        <c:noMultiLvlLbl val="0"/>
      </c:catAx>
      <c:valAx>
        <c:axId val="74552064"/>
        <c:scaling>
          <c:orientation val="minMax"/>
        </c:scaling>
        <c:delete val="0"/>
        <c:axPos val="l"/>
        <c:majorGridlines/>
        <c:numFmt formatCode="General" sourceLinked="1"/>
        <c:majorTickMark val="none"/>
        <c:minorTickMark val="none"/>
        <c:tickLblPos val="nextTo"/>
        <c:spPr>
          <a:ln w="9525">
            <a:noFill/>
          </a:ln>
        </c:spPr>
        <c:crossAx val="74537984"/>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2</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Sheet1!$B$2:$B$21</c:f>
              <c:numCache>
                <c:formatCode>General</c:formatCode>
                <c:ptCount val="20"/>
                <c:pt idx="0">
                  <c:v>31.09194029850746</c:v>
                </c:pt>
                <c:pt idx="1">
                  <c:v>30.664999999999996</c:v>
                </c:pt>
                <c:pt idx="2">
                  <c:v>30.696417910447753</c:v>
                </c:pt>
                <c:pt idx="3">
                  <c:v>30.870740740740743</c:v>
                </c:pt>
                <c:pt idx="4">
                  <c:v>31.014186046511622</c:v>
                </c:pt>
                <c:pt idx="5">
                  <c:v>30.697543859649127</c:v>
                </c:pt>
                <c:pt idx="6">
                  <c:v>30.925714285714282</c:v>
                </c:pt>
                <c:pt idx="7">
                  <c:v>30.842500000000005</c:v>
                </c:pt>
                <c:pt idx="8">
                  <c:v>30.987999999999992</c:v>
                </c:pt>
                <c:pt idx="9">
                  <c:v>30.715555555555561</c:v>
                </c:pt>
                <c:pt idx="10">
                  <c:v>30.714042553191483</c:v>
                </c:pt>
                <c:pt idx="11">
                  <c:v>30.771764705882354</c:v>
                </c:pt>
                <c:pt idx="12">
                  <c:v>30.4575</c:v>
                </c:pt>
                <c:pt idx="13">
                  <c:v>30.428421052631581</c:v>
                </c:pt>
                <c:pt idx="14">
                  <c:v>30.558235294117654</c:v>
                </c:pt>
                <c:pt idx="15">
                  <c:v>30.803888888888885</c:v>
                </c:pt>
                <c:pt idx="16">
                  <c:v>30.231025641025628</c:v>
                </c:pt>
                <c:pt idx="17">
                  <c:v>30.642352941176469</c:v>
                </c:pt>
              </c:numCache>
            </c:numRef>
          </c:val>
        </c:ser>
        <c:ser>
          <c:idx val="1"/>
          <c:order val="1"/>
          <c:tx>
            <c:strRef>
              <c:f>Sheet1!$C$1</c:f>
              <c:strCache>
                <c:ptCount val="1"/>
                <c:pt idx="0">
                  <c:v>Out of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Sheet1!$C$2:$C$21</c:f>
              <c:numCache>
                <c:formatCode>General</c:formatCode>
                <c:ptCount val="20"/>
                <c:pt idx="0">
                  <c:v>30.937464788732388</c:v>
                </c:pt>
                <c:pt idx="1">
                  <c:v>30.980563380281684</c:v>
                </c:pt>
                <c:pt idx="2">
                  <c:v>30.918783783783756</c:v>
                </c:pt>
                <c:pt idx="3">
                  <c:v>30.976111111111113</c:v>
                </c:pt>
                <c:pt idx="4">
                  <c:v>30.89833333333333</c:v>
                </c:pt>
                <c:pt idx="5">
                  <c:v>31.045625000000001</c:v>
                </c:pt>
                <c:pt idx="6">
                  <c:v>30.713599999999996</c:v>
                </c:pt>
                <c:pt idx="7">
                  <c:v>30.943076923076919</c:v>
                </c:pt>
                <c:pt idx="8">
                  <c:v>30.906011560693656</c:v>
                </c:pt>
                <c:pt idx="9">
                  <c:v>30.914728033472791</c:v>
                </c:pt>
                <c:pt idx="10">
                  <c:v>30.678978102189792</c:v>
                </c:pt>
                <c:pt idx="11">
                  <c:v>30.681254355400711</c:v>
                </c:pt>
                <c:pt idx="12">
                  <c:v>30.852941176470576</c:v>
                </c:pt>
                <c:pt idx="13">
                  <c:v>30.665925925925915</c:v>
                </c:pt>
                <c:pt idx="14">
                  <c:v>30.724339622641491</c:v>
                </c:pt>
                <c:pt idx="15">
                  <c:v>30.567032258064511</c:v>
                </c:pt>
                <c:pt idx="16">
                  <c:v>30.767096774193551</c:v>
                </c:pt>
                <c:pt idx="17">
                  <c:v>30.434400000000004</c:v>
                </c:pt>
              </c:numCache>
            </c:numRef>
          </c:val>
        </c:ser>
        <c:ser>
          <c:idx val="2"/>
          <c:order val="2"/>
          <c:tx>
            <c:strRef>
              <c:f>Sheet1!$D$1</c:f>
              <c:strCache>
                <c:ptCount val="1"/>
                <c:pt idx="0">
                  <c:v>Average during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Sheet1!$D$2:$D$21</c:f>
              <c:numCache>
                <c:formatCode>General</c:formatCode>
                <c:ptCount val="20"/>
                <c:pt idx="18">
                  <c:v>30.728000000000002</c:v>
                </c:pt>
              </c:numCache>
            </c:numRef>
          </c:val>
        </c:ser>
        <c:ser>
          <c:idx val="3"/>
          <c:order val="3"/>
          <c:tx>
            <c:strRef>
              <c:f>Sheet1!$E$1</c:f>
              <c:strCache>
                <c:ptCount val="1"/>
                <c:pt idx="0">
                  <c:v>Average out of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Sheet1!$E$2:$E$21</c:f>
              <c:numCache>
                <c:formatCode>General</c:formatCode>
                <c:ptCount val="20"/>
                <c:pt idx="19">
                  <c:v>30.795999999999999</c:v>
                </c:pt>
              </c:numCache>
            </c:numRef>
          </c:val>
        </c:ser>
        <c:ser>
          <c:idx val="4"/>
          <c:order val="4"/>
          <c:tx>
            <c:strRef>
              <c:f>Sheet1!$F$1</c:f>
              <c:strCache>
                <c:ptCount val="1"/>
                <c:pt idx="0">
                  <c:v>percentage of one over the other 57.89%</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Sheet1!$F$2:$F$21</c:f>
              <c:numCache>
                <c:formatCode>General</c:formatCode>
                <c:ptCount val="20"/>
              </c:numCache>
            </c:numRef>
          </c:val>
        </c:ser>
        <c:dLbls>
          <c:showLegendKey val="0"/>
          <c:showVal val="0"/>
          <c:showCatName val="0"/>
          <c:showSerName val="0"/>
          <c:showPercent val="0"/>
          <c:showBubbleSize val="0"/>
        </c:dLbls>
        <c:gapWidth val="75"/>
        <c:overlap val="-25"/>
        <c:axId val="74944512"/>
        <c:axId val="74946048"/>
      </c:barChart>
      <c:catAx>
        <c:axId val="74944512"/>
        <c:scaling>
          <c:orientation val="minMax"/>
        </c:scaling>
        <c:delete val="0"/>
        <c:axPos val="b"/>
        <c:numFmt formatCode="General" sourceLinked="1"/>
        <c:majorTickMark val="none"/>
        <c:minorTickMark val="none"/>
        <c:tickLblPos val="nextTo"/>
        <c:crossAx val="74946048"/>
        <c:crosses val="autoZero"/>
        <c:auto val="1"/>
        <c:lblAlgn val="ctr"/>
        <c:lblOffset val="100"/>
        <c:noMultiLvlLbl val="0"/>
      </c:catAx>
      <c:valAx>
        <c:axId val="74946048"/>
        <c:scaling>
          <c:orientation val="minMax"/>
        </c:scaling>
        <c:delete val="0"/>
        <c:axPos val="l"/>
        <c:majorGridlines/>
        <c:numFmt formatCode="General" sourceLinked="1"/>
        <c:majorTickMark val="none"/>
        <c:minorTickMark val="none"/>
        <c:tickLblPos val="nextTo"/>
        <c:spPr>
          <a:ln w="9525">
            <a:noFill/>
          </a:ln>
        </c:spPr>
        <c:crossAx val="74944512"/>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3</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Sheet1!$B$2:$B$9</c:f>
              <c:numCache>
                <c:formatCode>General</c:formatCode>
                <c:ptCount val="8"/>
                <c:pt idx="0">
                  <c:v>24.727964601769912</c:v>
                </c:pt>
                <c:pt idx="1">
                  <c:v>24.728999999999989</c:v>
                </c:pt>
                <c:pt idx="2">
                  <c:v>24.725822784810124</c:v>
                </c:pt>
                <c:pt idx="3">
                  <c:v>24.540793650793649</c:v>
                </c:pt>
                <c:pt idx="4">
                  <c:v>24.677941176470547</c:v>
                </c:pt>
                <c:pt idx="5">
                  <c:v>24.661415929203535</c:v>
                </c:pt>
              </c:numCache>
            </c:numRef>
          </c:val>
        </c:ser>
        <c:ser>
          <c:idx val="1"/>
          <c:order val="1"/>
          <c:tx>
            <c:strRef>
              <c:f>Sheet1!$C$1</c:f>
              <c:strCache>
                <c:ptCount val="1"/>
                <c:pt idx="0">
                  <c:v>Out of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Sheet1!$C$2:$C$9</c:f>
              <c:numCache>
                <c:formatCode>General</c:formatCode>
                <c:ptCount val="8"/>
                <c:pt idx="0">
                  <c:v>24.78739336492891</c:v>
                </c:pt>
                <c:pt idx="1">
                  <c:v>24.775272727272746</c:v>
                </c:pt>
                <c:pt idx="2">
                  <c:v>24.759220779220776</c:v>
                </c:pt>
                <c:pt idx="3">
                  <c:v>24.622461538461526</c:v>
                </c:pt>
                <c:pt idx="4">
                  <c:v>24.711304347826086</c:v>
                </c:pt>
                <c:pt idx="5">
                  <c:v>24.82200000000001</c:v>
                </c:pt>
              </c:numCache>
            </c:numRef>
          </c:val>
        </c:ser>
        <c:ser>
          <c:idx val="2"/>
          <c:order val="2"/>
          <c:tx>
            <c:strRef>
              <c:f>Sheet1!$D$1</c:f>
              <c:strCache>
                <c:ptCount val="1"/>
                <c:pt idx="0">
                  <c:v>Average during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Sheet1!$D$2:$D$9</c:f>
              <c:numCache>
                <c:formatCode>General</c:formatCode>
                <c:ptCount val="8"/>
                <c:pt idx="6">
                  <c:v>24.67</c:v>
                </c:pt>
              </c:numCache>
            </c:numRef>
          </c:val>
        </c:ser>
        <c:ser>
          <c:idx val="3"/>
          <c:order val="3"/>
          <c:tx>
            <c:strRef>
              <c:f>Sheet1!$E$1</c:f>
              <c:strCache>
                <c:ptCount val="1"/>
                <c:pt idx="0">
                  <c:v>Average out of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Sheet1!$E$2:$E$9</c:f>
              <c:numCache>
                <c:formatCode>General</c:formatCode>
                <c:ptCount val="8"/>
                <c:pt idx="7">
                  <c:v>24.74</c:v>
                </c:pt>
              </c:numCache>
            </c:numRef>
          </c:val>
        </c:ser>
        <c:ser>
          <c:idx val="4"/>
          <c:order val="4"/>
          <c:tx>
            <c:strRef>
              <c:f>Sheet1!$F$1</c:f>
              <c:strCache>
                <c:ptCount val="1"/>
                <c:pt idx="0">
                  <c:v>percentage of one over the other 100%</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Sheet1!$F$2:$F$9</c:f>
              <c:numCache>
                <c:formatCode>General</c:formatCode>
                <c:ptCount val="8"/>
              </c:numCache>
            </c:numRef>
          </c:val>
        </c:ser>
        <c:dLbls>
          <c:showLegendKey val="0"/>
          <c:showVal val="0"/>
          <c:showCatName val="0"/>
          <c:showSerName val="0"/>
          <c:showPercent val="0"/>
          <c:showBubbleSize val="0"/>
        </c:dLbls>
        <c:gapWidth val="75"/>
        <c:overlap val="-25"/>
        <c:axId val="74874240"/>
        <c:axId val="74876032"/>
      </c:barChart>
      <c:catAx>
        <c:axId val="74874240"/>
        <c:scaling>
          <c:orientation val="minMax"/>
        </c:scaling>
        <c:delete val="0"/>
        <c:axPos val="b"/>
        <c:numFmt formatCode="General" sourceLinked="1"/>
        <c:majorTickMark val="none"/>
        <c:minorTickMark val="none"/>
        <c:tickLblPos val="nextTo"/>
        <c:crossAx val="74876032"/>
        <c:crosses val="autoZero"/>
        <c:auto val="1"/>
        <c:lblAlgn val="ctr"/>
        <c:lblOffset val="100"/>
        <c:noMultiLvlLbl val="0"/>
      </c:catAx>
      <c:valAx>
        <c:axId val="74876032"/>
        <c:scaling>
          <c:orientation val="minMax"/>
        </c:scaling>
        <c:delete val="0"/>
        <c:axPos val="l"/>
        <c:majorGridlines/>
        <c:numFmt formatCode="General" sourceLinked="1"/>
        <c:majorTickMark val="none"/>
        <c:minorTickMark val="none"/>
        <c:tickLblPos val="nextTo"/>
        <c:spPr>
          <a:ln w="9525">
            <a:noFill/>
          </a:ln>
        </c:spPr>
        <c:crossAx val="74874240"/>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0.12548</cdr:x>
      <cdr:y>0.47733</cdr:y>
    </cdr:from>
    <cdr:to>
      <cdr:x>0.3413</cdr:x>
      <cdr:y>0.54933</cdr:y>
    </cdr:to>
    <cdr:sp macro="" textlink="">
      <cdr:nvSpPr>
        <cdr:cNvPr id="2" name="Text Box 1"/>
        <cdr:cNvSpPr txBox="1"/>
      </cdr:nvSpPr>
      <cdr:spPr>
        <a:xfrm xmlns:a="http://schemas.openxmlformats.org/drawingml/2006/main">
          <a:off x="731520" y="1309421"/>
          <a:ext cx="1258214" cy="197510"/>
        </a:xfrm>
        <a:prstGeom xmlns:a="http://schemas.openxmlformats.org/drawingml/2006/main" prst="rect">
          <a:avLst/>
        </a:prstGeom>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txBody>
        <a:bodyPr xmlns:a="http://schemas.openxmlformats.org/drawingml/2006/main" vertOverflow="clip" wrap="square" rtlCol="0" anchor="ctr"/>
        <a:lstStyle xmlns:a="http://schemas.openxmlformats.org/drawingml/2006/main"/>
        <a:p xmlns:a="http://schemas.openxmlformats.org/drawingml/2006/main">
          <a:r>
            <a:rPr lang="en-US" sz="1100"/>
            <a:t>Correlation </a:t>
          </a:r>
          <a:r>
            <a:rPr lang="en-US" sz="1100" baseline="0"/>
            <a:t>= -0.58 </a:t>
          </a:r>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0.28978</cdr:x>
      <cdr:y>0.46919</cdr:y>
    </cdr:from>
    <cdr:to>
      <cdr:x>0.50442</cdr:x>
      <cdr:y>0.54119</cdr:y>
    </cdr:to>
    <cdr:sp macro="" textlink="">
      <cdr:nvSpPr>
        <cdr:cNvPr id="2" name="Text Box 1"/>
        <cdr:cNvSpPr txBox="1"/>
      </cdr:nvSpPr>
      <cdr:spPr>
        <a:xfrm xmlns:a="http://schemas.openxmlformats.org/drawingml/2006/main">
          <a:off x="1689405" y="1287069"/>
          <a:ext cx="1251305" cy="197510"/>
        </a:xfrm>
        <a:prstGeom xmlns:a="http://schemas.openxmlformats.org/drawingml/2006/main" prst="rect">
          <a:avLst/>
        </a:prstGeom>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p xmlns:a="http://schemas.openxmlformats.org/drawingml/2006/main">
          <a:r>
            <a:rPr lang="en-US"/>
            <a:t>Correlation</a:t>
          </a:r>
          <a:r>
            <a:rPr lang="en-US" baseline="0"/>
            <a:t> = -0.33</a:t>
          </a:r>
          <a:endParaRPr lang="en-US"/>
        </a:p>
      </cdr:txBody>
    </cdr:sp>
  </cdr:relSizeAnchor>
</c:userShapes>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43,'0'8,"-8"1,8-1,0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07938" units="cm"/>
      <inkml:brushProperty name="height" value="0.07938" units="cm"/>
      <inkml:brushProperty name="fitToCurve" value="1"/>
    </inkml:brush>
  </inkml:definitions>
  <inkml:trace contextRef="#ctx0" brushRef="#br0">160 43,'0'8,"-8"1,8-1,0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07938" units="cm"/>
      <inkml:brushProperty name="height" value="0.07938" units="cm"/>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10-27T22:26:24.564"/>
    </inkml:context>
    <inkml:brush xml:id="br0">
      <inkml:brushProperty name="width" value="0.1" units="cm"/>
      <inkml:brushProperty name="height" value="0.1" units="cm"/>
      <inkml:brushProperty name="color" value="#808080"/>
      <inkml:brushProperty name="fitToCurve" value="1"/>
    </inkml:brush>
  </inkml:definitions>
  <inkml:trace contextRef="#ctx0" brushRef="#br0">98 27,'0'5,"-5"0,5 0,0 1,0-1,0 0,0 0,0 0,0 1,0-2,0 2,0-1,0 0,5 0,-5 0,0 1,0-1,0 0,0 5,0-4,0-1,0 0,0 0,0 0,0 1,0-2,0 2,-5-6,5 5,0 0,0 0,0 0,0 1,0-1,-5 0,5 0,0 0,0 1,0-1,-5-5,5 4,0 2,-5-6,5 5,0 0,-5 0,5 1,-5-6,5 5,0 0,-6-5,6 5,-5-5,5 5,-5-5,0 0,0 0,5 6,-6-6,1 0,0 0,0 0,-1 0,1 0,1 0,-2 0,1 0,10 0,1 0,-2-6,-4 1,5 5,1 0,-1 0,0-5,-5 0,5 5,-5-5,0-1,0 1,6 5,-1 0,-5-5,0 0,0-1,0 2,0-1,0-1,0 1,0 0,0 0,0 0,0-1,0 1,0 0,5 5,-5-5,5 5,-5-5,0-1,0 2,0-2,0 1,0 0,0 0,0 0,0-1,0 1,0 0,0 0,0 0,0-1,0 1,0 0,0 0,0 0,0-1,0 2,5-2,-5 1,6 5,-1 0,-5-5,5 5,-5-5,0 0,5-1,-5 1,0 0,5 5,0 0,-5-5,0 0,0-1,5 6,-5-5,5 5,1 0,-1 0,0 0,0 0,1 0,-1 0,0 0,0 0,0 0,1 0,-1 0,-1-5,2 5,-1 0,0 0,-5-5,5 5,0 0,-10 0,-5 0,5 0,-1 5,2-5,-7 5,11 6,-5-11,5 5,-5-5,5 5,0 0,-5-5,5 5,0 1,0-1,0 0,0 0,0 0,0 1,5-6,0 0,0 0,1 0,-6-6,5 6,-1 0,-4-5,0 0,0 0,0 10,0 0,0 0,-4-5,4 6,0-2,0 2,0-1,0 0,0 0,0 0,0 1,0-1,0 0,-5 0,5 0,0 1,0-1,-6-5,6 5,-5-5,5 5,0 0,-5-5,5 6,0-2,-5-4,5 6,0-1,0 0,0 0,0 0,0 1,0-1,0 0,0 0,0 0,0 1,0-1,0-1,0 2,-5-6,5 5,-6 0,1-5,5 5,-5-5,5 6,-5-1,5 0,-6-5,6 5,-5-5,5 5,-5-5,5 6,-5-6,0 0,0 0,0 0,0 0,-1 0,1 0,0 0,0 0</inkml:trace>
</inkml:ink>
</file>

<file path=ppt/ink/ink1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10-27T23:16:11.453"/>
    </inkml:context>
    <inkml:brush xml:id="br0">
      <inkml:brushProperty name="width" value="0.07938" units="cm"/>
      <inkml:brushProperty name="height" value="0.07938" units="cm"/>
      <inkml:brushProperty name="color" value="#808080"/>
      <inkml:brushProperty name="fitToCurve" value="1"/>
    </inkml:brush>
  </inkml:definitions>
  <inkml:trace contextRef="#ctx0" brushRef="#br0">108 29,'0'6,"-5"0,5-1,0 1,0 0,0-1,0 1,0 0,0 0,0-1,0 1,0 0,0-1,5 1,-5 0,0 0,0-1,0 1,0 5,0-5,0 0,0-1,0 1,0 0,0 0,0-1,0 1,-5-6,5 6,0-1,0 1,0 0,0 0,0-1,-7 0,7 2,0-2,0 1,0-1,-5-5,5 6,0 0,-6-6,6 5,0 1,-5 0,5 0,-6-6,6 5,0 1,-6-6,6 6,-5-6,5 5,-6-5,0 0,1 0,5 6,-6-6,0 0,0 0,1 0,-1 0,0 0,1 0,-1 0,1 0,10 0,1 0,-1-6,-5 1,6 5,0 0,-1 0,1-6,-6 0,6 6,-6-5,0-1,0 0,6 6,-1 0,-5-6,0 1,0-1,0 0,0 1,0-1,0 1,0-2,0 2,0 0,0-1,0 0,0 0,6 6,-6-5,6 5,-6-6,0 0,0 1,0-1,0 0,0 0,0 1,0-1,0 0,0 1,0-1,0 0,0 1,0-1,0 0,0 0,0 1,0-1,0 0,0 1,5-1,-5 0,6 6,0 0,-6-6,5 6,-5-5,0-1,6 0,-6 1,0-1,5 6,2 0,-7-6,0 1,0-1,5 6,-5-5,5 5,1 0,0 0,0 0,-1 0,1 0,0 0,-1 0,1 0,0 0,0 0,-1 0,0-7,1 7,0 0,0 0,-6-5,5 5,1 0,-12 0,-5 0,5 0,0 5,1-5,-6 7,11 4,-6-11,6 5,-6-5,6 6,0 0,-5-6,5 5,0 1,0 0,0-1,0 1,0 0,0 0,5-6,1 0,0 0,0 0,-6-6,5 6,0 0,-5-6,0 0,0 1,0 10,0 1,0 0,-5-6,5 6,0-1,0 1,0 0,0-1,0 1,0 0,0 0,0-1,0 1,-5 0,5-1,0 1,0 0,-6-6,6 5,-6-5,6 6,0 0,-6-6,6 6,0-1,-5-5,5 6,0 0,0-1,0 1,0 0,0 0,0-1,0 0,0 2,0-2,0 1,0-1,0 1,0 0,-6-6,6 5,-6 1,1-6,5 6,-6-6,6 6,-6-1,6 1,-6-6,6 6,-5-6,5 5,-5-5,5 6,-7-6,2 0,-1 0,1 0,-1 0,0 0,1 0,-1 0,0 0</inkml:trace>
</inkml:ink>
</file>

<file path=ppt/ink/ink1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10-27T23:16:11.435"/>
    </inkml:context>
    <inkml:brush xml:id="br0">
      <inkml:brushProperty name="width" value="0.07938" units="cm"/>
      <inkml:brushProperty name="height" value="0.07938" units="cm"/>
      <inkml:brushProperty name="color" value="#808080"/>
      <inkml:brushProperty name="fitToCurve" value="1"/>
    </inkml:brush>
  </inkml:definitions>
  <inkml:trace contextRef="#ctx0" brushRef="#br0">-6-36</inkml:trace>
  <inkml:trace contextRef="#ctx0" brushRef="#br0" timeOffset="1">-19-5</inkml:trace>
  <inkml:trace contextRef="#ctx0" brushRef="#br0" timeOffset="2">31-43</inkml:trace>
  <inkml:trace contextRef="#ctx0" brushRef="#br0" timeOffset="3">37-36,'0'0</inkml:trace>
  <inkml:trace contextRef="#ctx0" brushRef="#br0" timeOffset="4">50-80</inkml:trace>
  <inkml:trace contextRef="#ctx0" brushRef="#br0" timeOffset="5">75-49,'0'0</inkml:trace>
  <inkml:trace contextRef="#ctx0" brushRef="#br0" timeOffset="6">93-74</inkml:trace>
  <inkml:trace contextRef="#ctx0" brushRef="#br0" timeOffset="7">99-74</inkml:trace>
  <inkml:trace contextRef="#ctx0" brushRef="#br0" timeOffset="8">112-93</inkml:trace>
  <inkml:trace contextRef="#ctx0" brushRef="#br0" timeOffset="9">99-43</inkml:trace>
  <inkml:trace contextRef="#ctx0" brushRef="#br0" timeOffset="10">118-99</inkml:trace>
  <inkml:trace contextRef="#ctx0" brushRef="#br0" timeOffset="11">0-24</inkml:trace>
  <inkml:trace contextRef="#ctx0" brushRef="#br0" timeOffset="12">25-80</inkml:trace>
  <inkml:trace contextRef="#ctx0" brushRef="#br0" timeOffset="13">81-99</inkml:trace>
  <inkml:trace contextRef="#ctx0" brushRef="#br0" timeOffset="14">62-86</inkml:trace>
  <inkml:trace contextRef="#ctx0" brushRef="#br0" timeOffset="15">31-80</inkml:trace>
  <inkml:trace contextRef="#ctx0" brushRef="#br0" timeOffset="16">112-111</inkml:trace>
  <inkml:trace contextRef="#ctx0" brushRef="#br0" timeOffset="17">0-30,'0'0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43,'0'8,"-8"1,8-1,0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43,'0'8,"-8"1,8-1,0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43,'0'8,"-8"1,8-1,0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43,'0'8,"-8"1,8-1,0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28-Oct-14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s-US" dirty="0" err="1" smtClean="0"/>
              <a:t>Hello</a:t>
            </a:r>
            <a:r>
              <a:rPr lang="es-US" dirty="0" smtClean="0"/>
              <a:t> </a:t>
            </a:r>
            <a:r>
              <a:rPr lang="es-US" dirty="0" err="1" smtClean="0"/>
              <a:t>Welcome</a:t>
            </a:r>
            <a:endParaRPr lang="es-US" dirty="0" smtClean="0"/>
          </a:p>
          <a:p>
            <a:r>
              <a:rPr lang="es-US" dirty="0" err="1" smtClean="0"/>
              <a:t>Thanks</a:t>
            </a:r>
            <a:r>
              <a:rPr lang="es-US" baseline="0" dirty="0" smtClean="0"/>
              <a:t> to </a:t>
            </a:r>
            <a:r>
              <a:rPr lang="es-US" baseline="0" dirty="0" err="1" smtClean="0"/>
              <a:t>readers</a:t>
            </a:r>
            <a:r>
              <a:rPr lang="es-US" baseline="0" dirty="0" smtClean="0"/>
              <a: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10</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11</a:t>
            </a:fld>
            <a:endParaRPr lang="en-US"/>
          </a:p>
        </p:txBody>
      </p:sp>
    </p:spTree>
    <p:extLst>
      <p:ext uri="{BB962C8B-B14F-4D97-AF65-F5344CB8AC3E}">
        <p14:creationId xmlns:p14="http://schemas.microsoft.com/office/powerpoint/2010/main" val="297303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are not super heroes. Just regular people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With just 5 senses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pollution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20</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21</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23</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a:t>
            </a:r>
            <a:r>
              <a:rPr lang="en-US" dirty="0" smtClean="0"/>
              <a:t>magnets “current INDUCES the magnetic field” </a:t>
            </a:r>
            <a:endParaRPr lang="en-US" dirty="0" smtClean="0"/>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34</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35</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36</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37</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s-US" dirty="0" err="1" smtClean="0"/>
              <a:t>Get</a:t>
            </a:r>
            <a:r>
              <a:rPr lang="es-US" dirty="0" smtClean="0"/>
              <a:t> </a:t>
            </a:r>
            <a:r>
              <a:rPr lang="es-US" dirty="0" err="1" smtClean="0"/>
              <a:t>away</a:t>
            </a:r>
            <a:r>
              <a:rPr lang="es-US" dirty="0" smtClean="0"/>
              <a:t> </a:t>
            </a:r>
            <a:r>
              <a:rPr lang="es-US" dirty="0" err="1" smtClean="0"/>
              <a:t>from</a:t>
            </a:r>
            <a:r>
              <a:rPr lang="es-US" dirty="0" smtClean="0"/>
              <a:t> </a:t>
            </a:r>
            <a:r>
              <a:rPr lang="es-US" dirty="0" err="1" smtClean="0"/>
              <a:t>teh</a:t>
            </a:r>
            <a:r>
              <a:rPr lang="es-US" dirty="0" smtClean="0"/>
              <a:t> universal </a:t>
            </a:r>
            <a:r>
              <a:rPr lang="es-US" dirty="0" err="1" smtClean="0"/>
              <a:t>value</a:t>
            </a:r>
            <a:r>
              <a:rPr lang="es-US" dirty="0" smtClean="0"/>
              <a:t> and </a:t>
            </a:r>
            <a:r>
              <a:rPr lang="es-US" dirty="0" err="1" smtClean="0"/>
              <a:t>bring</a:t>
            </a:r>
            <a:r>
              <a:rPr lang="es-US" dirty="0" smtClean="0"/>
              <a:t> </a:t>
            </a:r>
            <a:r>
              <a:rPr lang="es-US" dirty="0" err="1" smtClean="0"/>
              <a:t>the</a:t>
            </a:r>
            <a:r>
              <a:rPr lang="es-US" dirty="0" smtClean="0"/>
              <a:t> </a:t>
            </a:r>
            <a:r>
              <a:rPr lang="es-US" dirty="0" err="1" smtClean="0"/>
              <a:t>personalized</a:t>
            </a:r>
            <a:r>
              <a:rPr lang="es-US" baseline="0" dirty="0" smtClean="0"/>
              <a:t> </a:t>
            </a:r>
            <a:r>
              <a:rPr lang="es-US" baseline="0" dirty="0" err="1" smtClean="0"/>
              <a:t>feeling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38</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43</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THEY ALWAYS KNOW THE CHOICES THEY HAVE!!!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44</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48</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49</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50</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52</a:t>
            </a:fld>
            <a:endParaRPr lang="en-US"/>
          </a:p>
        </p:txBody>
      </p:sp>
    </p:spTree>
    <p:extLst>
      <p:ext uri="{BB962C8B-B14F-4D97-AF65-F5344CB8AC3E}">
        <p14:creationId xmlns:p14="http://schemas.microsoft.com/office/powerpoint/2010/main" val="3070020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USERS DID NOT KNOW THE POSSIBLE SENSORS AVAILABLE!!!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53</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56</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57</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58</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59</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61</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63</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Active or Passive Sensing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64</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Does it change quickly</a:t>
            </a:r>
            <a:r>
              <a:rPr lang="en-US" baseline="0" noProof="0" dirty="0" smtClean="0"/>
              <a:t> or slowly, do we need to feel the changes or just a threshold</a:t>
            </a:r>
            <a:r>
              <a:rPr lang="es-US" baseline="0" dirty="0" smtClean="0"/>
              <a:t>.</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65</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noProof="0" dirty="0" smtClean="0"/>
              <a:t>No control like weather or wind direction</a:t>
            </a:r>
          </a:p>
          <a:p>
            <a:r>
              <a:rPr lang="en-US" noProof="0" dirty="0" smtClean="0"/>
              <a:t>Some control like speed or tilt of boat</a:t>
            </a:r>
          </a:p>
          <a:p>
            <a:r>
              <a:rPr lang="en-US" noProof="0" dirty="0" smtClean="0"/>
              <a:t>Full control like sensor on hand</a:t>
            </a:r>
            <a:endParaRPr lang="en-US" noProof="0" dirty="0"/>
          </a:p>
        </p:txBody>
      </p:sp>
      <p:sp>
        <p:nvSpPr>
          <p:cNvPr id="4" name="Slide Number Placeholder 3"/>
          <p:cNvSpPr>
            <a:spLocks noGrp="1"/>
          </p:cNvSpPr>
          <p:nvPr>
            <p:ph type="sldNum" sz="quarter" idx="10"/>
          </p:nvPr>
        </p:nvSpPr>
        <p:spPr/>
        <p:txBody>
          <a:bodyPr/>
          <a:lstStyle/>
          <a:p>
            <a:fld id="{83F240FC-B700-4650-8ED1-8E5ED1127993}" type="slidenum">
              <a:rPr lang="en-US" smtClean="0"/>
              <a:t>66</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Can</a:t>
            </a:r>
            <a:r>
              <a:rPr lang="en-US" baseline="0" dirty="0" smtClean="0"/>
              <a:t> you confirm with a natural sense what you feel.</a:t>
            </a:r>
          </a:p>
          <a:p>
            <a:r>
              <a:rPr lang="en-US" baseline="0" dirty="0" smtClean="0"/>
              <a:t>Important for training and learning.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67</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Vibration and Sound are good for quick</a:t>
            </a:r>
            <a:r>
              <a:rPr lang="en-US" baseline="0" dirty="0" smtClean="0"/>
              <a:t> changing data in short spans of time</a:t>
            </a:r>
          </a:p>
          <a:p>
            <a:r>
              <a:rPr lang="en-US" baseline="0" dirty="0" smtClean="0"/>
              <a:t>Temperature is good for long term monitoring of slow changing data and threshold data.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68</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Location depends on the control over the sense and whether</a:t>
            </a:r>
            <a:r>
              <a:rPr lang="en-US" baseline="0" dirty="0" smtClean="0"/>
              <a:t> there is visual confirmation of position of the sensor.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69</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If</a:t>
            </a:r>
            <a:r>
              <a:rPr lang="en-US" baseline="0" dirty="0" smtClean="0"/>
              <a:t> a learning environment can be designed, then the adoption of the sense will be more successful.</a:t>
            </a:r>
          </a:p>
          <a:p>
            <a:r>
              <a:rPr lang="en-US" baseline="0" dirty="0" smtClean="0"/>
              <a:t>The learning environment should allow for redundancies and visual contact of the sensor when possible and for some immediate feedback of outcome.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70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s-US" baseline="0" dirty="0" err="1" smtClean="0"/>
              <a:t>Senses</a:t>
            </a:r>
            <a:r>
              <a:rPr lang="es-US" baseline="0" dirty="0" smtClean="0"/>
              <a:t> </a:t>
            </a:r>
            <a:r>
              <a:rPr lang="es-US" baseline="0" dirty="0" err="1" smtClean="0"/>
              <a:t>we</a:t>
            </a:r>
            <a:r>
              <a:rPr lang="es-US" baseline="0" dirty="0" smtClean="0"/>
              <a:t> </a:t>
            </a:r>
            <a:r>
              <a:rPr lang="es-US" baseline="0" dirty="0" err="1" smtClean="0"/>
              <a:t>don’t</a:t>
            </a:r>
            <a:r>
              <a:rPr lang="es-US" baseline="0" dirty="0" smtClean="0"/>
              <a:t> </a:t>
            </a:r>
            <a:r>
              <a:rPr lang="es-US" baseline="0" dirty="0" err="1" smtClean="0"/>
              <a:t>even</a:t>
            </a:r>
            <a:r>
              <a:rPr lang="es-US" baseline="0" dirty="0" smtClean="0"/>
              <a:t> </a:t>
            </a:r>
            <a:r>
              <a:rPr lang="es-US" baseline="0" dirty="0" err="1" smtClean="0"/>
              <a:t>posess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s-US" dirty="0" err="1" smtClean="0"/>
              <a:t>Connection</a:t>
            </a:r>
            <a:r>
              <a:rPr lang="es-US" dirty="0" smtClean="0"/>
              <a:t> and</a:t>
            </a:r>
            <a:r>
              <a:rPr lang="es-US" baseline="0" dirty="0" smtClean="0"/>
              <a:t> </a:t>
            </a:r>
            <a:r>
              <a:rPr lang="es-US" baseline="0" dirty="0" err="1" smtClean="0"/>
              <a:t>bennefits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8</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s-US" dirty="0" err="1" smtClean="0"/>
              <a:t>Distraction</a:t>
            </a:r>
            <a:r>
              <a:rPr lang="es-US" dirty="0" smtClean="0"/>
              <a:t> and</a:t>
            </a:r>
            <a:r>
              <a:rPr lang="es-US" baseline="0" dirty="0" smtClean="0"/>
              <a:t> </a:t>
            </a:r>
            <a:r>
              <a:rPr lang="es-US" baseline="0" dirty="0" err="1" smtClean="0"/>
              <a:t>demand</a:t>
            </a:r>
            <a:r>
              <a:rPr lang="es-US" baseline="0" dirty="0" smtClean="0"/>
              <a:t> </a:t>
            </a:r>
            <a:r>
              <a:rPr lang="es-US" baseline="0" dirty="0" err="1" smtClean="0"/>
              <a:t>attention</a:t>
            </a:r>
            <a:endParaRPr lang="es-US" baseline="0" dirty="0" smtClean="0"/>
          </a:p>
          <a:p>
            <a:r>
              <a:rPr lang="es-US" baseline="0" dirty="0" err="1" smtClean="0"/>
              <a:t>Immersive</a:t>
            </a:r>
            <a:r>
              <a:rPr lang="es-US" baseline="0" dirty="0" smtClean="0"/>
              <a:t> </a:t>
            </a:r>
            <a:r>
              <a:rPr lang="es-US" baseline="0" dirty="0" err="1" smtClean="0"/>
              <a:t>experiences</a:t>
            </a:r>
            <a:r>
              <a:rPr lang="es-US" baseline="0" dirty="0" smtClean="0"/>
              <a:t> / interfaces / media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9</a:t>
            </a:fld>
            <a:endParaRPr lang="en-US"/>
          </a:p>
        </p:txBody>
      </p:sp>
    </p:spTree>
    <p:extLst>
      <p:ext uri="{BB962C8B-B14F-4D97-AF65-F5344CB8AC3E}">
        <p14:creationId xmlns:p14="http://schemas.microsoft.com/office/powerpoint/2010/main" val="336021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A43BD2-B28E-4F1F-A7D1-6EF27BAB90F9}" type="datetime1">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AF3548-D772-4804-8A69-38B2E3CEB12E}" type="datetime1">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CBCDD6-9DDC-4E37-A14B-EE8B538ECDE8}" type="datetime1">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312448-9DAC-4A1B-9E98-D1BB61384345}" type="datetime1">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0E2B18-4FEB-4780-8AAD-1ABE5422EB69}" type="datetime1">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FC1619-55EF-4590-9B1F-E6E60F603481}" type="datetime1">
              <a:rPr lang="en-US" smtClean="0"/>
              <a:t>28-Oct-14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F9A43D-A04A-4487-B730-680B4366A108}" type="datetime1">
              <a:rPr lang="en-US" smtClean="0"/>
              <a:t>28-Oct-14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98715A-21E5-4289-B89D-F41D98155654}" type="datetime1">
              <a:rPr lang="en-US" smtClean="0"/>
              <a:t>28-Oct-14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50B47-6DD4-427D-BAD7-5D83574EECBE}" type="datetime1">
              <a:rPr lang="en-US" smtClean="0"/>
              <a:t>28-Oct-14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4DB475-164B-4167-82B1-6821B0CA7090}" type="datetime1">
              <a:rPr lang="en-US" smtClean="0"/>
              <a:t>28-Oct-14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9C454-B86F-4021-B235-FA816A9E4F84}" type="datetime1">
              <a:rPr lang="en-US" smtClean="0"/>
              <a:t>28-Oct-14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2B050A-6E91-4643-8FEE-DCDC6A6467FB}" type="datetime1">
              <a:rPr lang="en-US" smtClean="0"/>
              <a:t>28-Oct-14</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9.jpeg"/><Relationship Id="rId7"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ustomXml" Target="../ink/ink1.xml"/><Relationship Id="rId5" Type="http://schemas.microsoft.com/office/2007/relationships/hdphoto" Target="../media/hdphoto2.wdp"/><Relationship Id="rId4" Type="http://schemas.openxmlformats.org/officeDocument/2006/relationships/image" Target="../media/image23.png"/><Relationship Id="rId9" Type="http://schemas.openxmlformats.org/officeDocument/2006/relationships/image" Target="../media/image21.emf"/></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7.jpe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5.jpeg"/><Relationship Id="rId5" Type="http://schemas.microsoft.com/office/2007/relationships/hdphoto" Target="../media/hdphoto2.wdp"/><Relationship Id="rId10"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1.emf"/><Relationship Id="rId14" Type="http://schemas.openxmlformats.org/officeDocument/2006/relationships/image" Target="../media/image28.jpeg"/></Relationships>
</file>

<file path=ppt/slides/_rels/slide1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7.jpe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notesSlide" Target="../notesSlides/notesSlide14.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5.jpeg"/><Relationship Id="rId5" Type="http://schemas.microsoft.com/office/2007/relationships/hdphoto" Target="../media/hdphoto2.wdp"/><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1.emf"/><Relationship Id="rId14" Type="http://schemas.openxmlformats.org/officeDocument/2006/relationships/image" Target="../media/image28.jpeg"/></Relationships>
</file>

<file path=ppt/slides/_rels/slide15.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7.jpeg"/><Relationship Id="rId18" Type="http://schemas.openxmlformats.org/officeDocument/2006/relationships/image" Target="../media/image30.pn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26.jpeg"/><Relationship Id="rId17" Type="http://schemas.openxmlformats.org/officeDocument/2006/relationships/image" Target="../media/image29.jpeg"/><Relationship Id="rId2" Type="http://schemas.openxmlformats.org/officeDocument/2006/relationships/notesSlide" Target="../notesSlides/notesSlide15.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5.jpeg"/><Relationship Id="rId5" Type="http://schemas.microsoft.com/office/2007/relationships/hdphoto" Target="../media/hdphoto2.wdp"/><Relationship Id="rId15" Type="http://schemas.openxmlformats.org/officeDocument/2006/relationships/image" Target="../media/image32.jpeg"/><Relationship Id="rId10" Type="http://schemas.openxmlformats.org/officeDocument/2006/relationships/image" Target="../media/image24.jpeg"/><Relationship Id="rId19" Type="http://schemas.openxmlformats.org/officeDocument/2006/relationships/image" Target="../media/image31.jpeg"/><Relationship Id="rId4" Type="http://schemas.openxmlformats.org/officeDocument/2006/relationships/image" Target="../media/image23.png"/><Relationship Id="rId9" Type="http://schemas.openxmlformats.org/officeDocument/2006/relationships/image" Target="../media/image21.emf"/><Relationship Id="rId14" Type="http://schemas.openxmlformats.org/officeDocument/2006/relationships/image" Target="../media/image28.jpeg"/></Relationships>
</file>

<file path=ppt/slides/_rels/slide16.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7.jpeg"/><Relationship Id="rId18" Type="http://schemas.openxmlformats.org/officeDocument/2006/relationships/image" Target="../media/image30.pn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26.jpeg"/><Relationship Id="rId17" Type="http://schemas.openxmlformats.org/officeDocument/2006/relationships/image" Target="../media/image29.jpeg"/><Relationship Id="rId2" Type="http://schemas.openxmlformats.org/officeDocument/2006/relationships/notesSlide" Target="../notesSlides/notesSlide16.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25.jpeg"/><Relationship Id="rId5" Type="http://schemas.microsoft.com/office/2007/relationships/hdphoto" Target="../media/hdphoto2.wdp"/><Relationship Id="rId15" Type="http://schemas.openxmlformats.org/officeDocument/2006/relationships/image" Target="../media/image32.jpeg"/><Relationship Id="rId10" Type="http://schemas.openxmlformats.org/officeDocument/2006/relationships/image" Target="../media/image24.jpeg"/><Relationship Id="rId19" Type="http://schemas.openxmlformats.org/officeDocument/2006/relationships/image" Target="../media/image31.jpeg"/><Relationship Id="rId4" Type="http://schemas.openxmlformats.org/officeDocument/2006/relationships/image" Target="../media/image23.png"/><Relationship Id="rId9" Type="http://schemas.openxmlformats.org/officeDocument/2006/relationships/image" Target="../media/image21.emf"/><Relationship Id="rId14" Type="http://schemas.openxmlformats.org/officeDocument/2006/relationships/image" Target="../media/image28.jpeg"/></Relationships>
</file>

<file path=ppt/slides/_rels/slide17.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7.jpeg"/><Relationship Id="rId18" Type="http://schemas.openxmlformats.org/officeDocument/2006/relationships/image" Target="../media/image30.png"/><Relationship Id="rId3" Type="http://schemas.openxmlformats.org/officeDocument/2006/relationships/image" Target="../media/image19.jpeg"/><Relationship Id="rId7" Type="http://schemas.openxmlformats.org/officeDocument/2006/relationships/image" Target="../media/image35.emf"/><Relationship Id="rId12" Type="http://schemas.openxmlformats.org/officeDocument/2006/relationships/image" Target="../media/image26.jpeg"/><Relationship Id="rId17" Type="http://schemas.openxmlformats.org/officeDocument/2006/relationships/image" Target="../media/image29.jpeg"/><Relationship Id="rId2" Type="http://schemas.openxmlformats.org/officeDocument/2006/relationships/notesSlide" Target="../notesSlides/notesSlide17.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25.jpeg"/><Relationship Id="rId5" Type="http://schemas.microsoft.com/office/2007/relationships/hdphoto" Target="../media/hdphoto2.wdp"/><Relationship Id="rId15" Type="http://schemas.openxmlformats.org/officeDocument/2006/relationships/image" Target="../media/image32.jpeg"/><Relationship Id="rId10" Type="http://schemas.openxmlformats.org/officeDocument/2006/relationships/image" Target="../media/image24.jpeg"/><Relationship Id="rId19" Type="http://schemas.openxmlformats.org/officeDocument/2006/relationships/image" Target="../media/image31.jpeg"/><Relationship Id="rId4" Type="http://schemas.openxmlformats.org/officeDocument/2006/relationships/image" Target="../media/image23.png"/><Relationship Id="rId9" Type="http://schemas.openxmlformats.org/officeDocument/2006/relationships/image" Target="../media/image36.emf"/><Relationship Id="rId14" Type="http://schemas.openxmlformats.org/officeDocument/2006/relationships/image" Target="../media/image2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61.jpeg"/><Relationship Id="rId7"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28.jpeg"/><Relationship Id="rId5" Type="http://schemas.openxmlformats.org/officeDocument/2006/relationships/image" Target="../media/image63.png"/><Relationship Id="rId10" Type="http://schemas.openxmlformats.org/officeDocument/2006/relationships/image" Target="../media/image27.jpeg"/><Relationship Id="rId4" Type="http://schemas.openxmlformats.org/officeDocument/2006/relationships/image" Target="../media/image62.jpeg"/><Relationship Id="rId9"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2.JPG"/><Relationship Id="rId7"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74.jpeg"/><Relationship Id="rId10" Type="http://schemas.openxmlformats.org/officeDocument/2006/relationships/image" Target="../media/image79.jpeg"/><Relationship Id="rId4" Type="http://schemas.openxmlformats.org/officeDocument/2006/relationships/image" Target="../media/image73.JPG"/><Relationship Id="rId9" Type="http://schemas.openxmlformats.org/officeDocument/2006/relationships/image" Target="../media/image78.JPG"/></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85.jpeg"/></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6.jpeg"/><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87.jpeg"/></Relationships>
</file>

<file path=ppt/slides/_rels/slide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jpeg"/><Relationship Id="rId7"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5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04.jpeg"/><Relationship Id="rId4" Type="http://schemas.openxmlformats.org/officeDocument/2006/relationships/image" Target="../media/image103.jpeg"/></Relationships>
</file>

<file path=ppt/slides/_rels/slide5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jpeg"/></Relationships>
</file>

<file path=ppt/slides/_rels/slide5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91.jpeg"/><Relationship Id="rId4" Type="http://schemas.openxmlformats.org/officeDocument/2006/relationships/image" Target="../media/image108.jpeg"/></Relationships>
</file>

<file path=ppt/slides/_rels/slide5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9.jpeg"/><Relationship Id="rId7" Type="http://schemas.openxmlformats.org/officeDocument/2006/relationships/image" Target="../media/image20.emf"/><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customXml" Target="../ink/ink13.xml"/><Relationship Id="rId5" Type="http://schemas.microsoft.com/office/2007/relationships/hdphoto" Target="../media/hdphoto4.wdp"/><Relationship Id="rId4" Type="http://schemas.openxmlformats.org/officeDocument/2006/relationships/image" Target="../media/image114.png"/><Relationship Id="rId9" Type="http://schemas.openxmlformats.org/officeDocument/2006/relationships/image" Target="../media/image115.jpeg"/></Relationships>
</file>

<file path=ppt/slides/_rels/slide6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6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7.jpe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121.jpe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customXml" Target="../ink/ink14.xml"/><Relationship Id="rId11" Type="http://schemas.openxmlformats.org/officeDocument/2006/relationships/image" Target="../media/image120.jpeg"/><Relationship Id="rId5" Type="http://schemas.microsoft.com/office/2007/relationships/hdphoto" Target="../media/hdphoto5.wdp"/><Relationship Id="rId10" Type="http://schemas.openxmlformats.org/officeDocument/2006/relationships/image" Target="../media/image119.jpeg"/><Relationship Id="rId4" Type="http://schemas.openxmlformats.org/officeDocument/2006/relationships/image" Target="../media/image118.png"/><Relationship Id="rId9" Type="http://schemas.openxmlformats.org/officeDocument/2006/relationships/image" Target="../media/image21.emf"/><Relationship Id="rId14" Type="http://schemas.openxmlformats.org/officeDocument/2006/relationships/image" Target="../media/image122.jpeg"/></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24.jpe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23.png"/><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2"/>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1"/>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Thesis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7"/>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1</a:t>
            </a:fld>
            <a:endParaRPr lang="en-US"/>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5"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069" t="22480" r="40274" b="36604"/>
          <a:stretch/>
        </p:blipFill>
        <p:spPr bwMode="auto">
          <a:xfrm>
            <a:off x="3543301" y="114300"/>
            <a:ext cx="5372100" cy="66200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1" y="265403"/>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6"/>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4" name="TextBox 13"/>
          <p:cNvSpPr txBox="1"/>
          <p:nvPr/>
        </p:nvSpPr>
        <p:spPr>
          <a:xfrm>
            <a:off x="4343402" y="265404"/>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pic>
        <p:nvPicPr>
          <p:cNvPr id="16" name="Picture 2" descr="C:\Users\TitoAlfaro\Documents\GitHub\PhDThesis\Presentations\Proposal\ColoredSketches\CheckingPhon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706" b="76549" l="42879" r="56576">
                        <a14:foregroundMark x1="50424" y1="71020" x2="50424" y2="71020"/>
                        <a14:foregroundMark x1="50333" y1="71686" x2="50697" y2="74980"/>
                        <a14:foregroundMark x1="47030" y1="41020" x2="47030" y2="41020"/>
                      </a14:backgroundRemoval>
                    </a14:imgEffect>
                  </a14:imgLayer>
                </a14:imgProps>
              </a:ext>
              <a:ext uri="{28A0092B-C50C-407E-A947-70E740481C1C}">
                <a14:useLocalDpi xmlns:a14="http://schemas.microsoft.com/office/drawing/2010/main" val="0"/>
              </a:ext>
            </a:extLst>
          </a:blip>
          <a:srcRect l="41680" t="22117" r="41677" b="22136"/>
          <a:stretch/>
        </p:blipFill>
        <p:spPr bwMode="auto">
          <a:xfrm flipH="1">
            <a:off x="5143500" y="2385761"/>
            <a:ext cx="1526556" cy="403154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79085A8-95B6-4CCC-ACFD-23653EE1CBB6}" type="slidenum">
              <a:rPr lang="en-US" smtClean="0"/>
              <a:t>10</a:t>
            </a:fld>
            <a:endParaRPr lang="en-US"/>
          </a:p>
        </p:txBody>
      </p:sp>
    </p:spTree>
    <p:extLst>
      <p:ext uri="{BB962C8B-B14F-4D97-AF65-F5344CB8AC3E}">
        <p14:creationId xmlns:p14="http://schemas.microsoft.com/office/powerpoint/2010/main" val="2627100857"/>
      </p:ext>
    </p:extLst>
  </p:cSld>
  <p:clrMapOvr>
    <a:masterClrMapping/>
  </p:clrMapOvr>
  <mc:AlternateContent xmlns:mc="http://schemas.openxmlformats.org/markup-compatibility/2006">
    <mc:Choice xmlns:p14="http://schemas.microsoft.com/office/powerpoint/2010/main" Requires="p14">
      <p:transition spd="slow" p14:dur="2000" advTm="42834"/>
    </mc:Choice>
    <mc:Fallback>
      <p:transition spd="slow" advTm="4283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831" t="22300" r="41713" b="45625"/>
          <a:stretch/>
        </p:blipFill>
        <p:spPr bwMode="auto">
          <a:xfrm>
            <a:off x="4647272" y="85857"/>
            <a:ext cx="4382428" cy="658636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descr="C:\Users\TitoAlfaro\Documents\GitHub\PhDThesis\Presentations\Proposal\ColoredSketches\cit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818" t="32590" r="31761" b="32564"/>
          <a:stretch/>
        </p:blipFill>
        <p:spPr bwMode="auto">
          <a:xfrm>
            <a:off x="78715"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84" t="22393" r="25059" b="36250"/>
          <a:stretch/>
        </p:blipFill>
        <p:spPr bwMode="auto">
          <a:xfrm>
            <a:off x="78715" y="85858"/>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99938"/>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flipV="1">
            <a:off x="4229100" y="914401"/>
            <a:ext cx="1714500" cy="3429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23959" y="3771900"/>
            <a:ext cx="1548143" cy="2286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372100" y="1943101"/>
            <a:ext cx="685800" cy="145341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cxnSp>
        <p:nvCxnSpPr>
          <p:cNvPr id="32" name="Straight Arrow Connector 31"/>
          <p:cNvCxnSpPr/>
          <p:nvPr/>
        </p:nvCxnSpPr>
        <p:spPr>
          <a:xfrm>
            <a:off x="4457700" y="2514600"/>
            <a:ext cx="628650" cy="78572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79085A8-95B6-4CCC-ACFD-23653EE1CBB6}" type="slidenum">
              <a:rPr lang="en-US" smtClean="0"/>
              <a:t>11</a:t>
            </a:fld>
            <a:endParaRPr lang="en-US"/>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mc:Choice xmlns:p14="http://schemas.microsoft.com/office/powerpoint/2010/main" Requires="p14">
      <p:transition spd="slow" p14:dur="2000" advTm="33026"/>
    </mc:Choice>
    <mc:Fallback>
      <p:transition spd="slow" advTm="3302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22370" y="2514600"/>
            <a:ext cx="1143000" cy="2964011"/>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sp>
        <p:nvSpPr>
          <p:cNvPr id="2" name="Slide Number Placeholder 1"/>
          <p:cNvSpPr>
            <a:spLocks noGrp="1"/>
          </p:cNvSpPr>
          <p:nvPr>
            <p:ph type="sldNum" sz="quarter" idx="12"/>
          </p:nvPr>
        </p:nvSpPr>
        <p:spPr/>
        <p:txBody>
          <a:bodyPr/>
          <a:lstStyle/>
          <a:p>
            <a:fld id="{879085A8-95B6-4CCC-ACFD-23653EE1CBB6}" type="slidenum">
              <a:rPr lang="en-US" smtClean="0"/>
              <a:t>12</a:t>
            </a:fld>
            <a:endParaRPr lang="en-US"/>
          </a:p>
        </p:txBody>
      </p:sp>
    </p:spTree>
    <p:extLst>
      <p:ext uri="{BB962C8B-B14F-4D97-AF65-F5344CB8AC3E}">
        <p14:creationId xmlns:p14="http://schemas.microsoft.com/office/powerpoint/2010/main" val="2685482803"/>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2" name="Slide Number Placeholder 1"/>
          <p:cNvSpPr>
            <a:spLocks noGrp="1"/>
          </p:cNvSpPr>
          <p:nvPr>
            <p:ph type="sldNum" sz="quarter" idx="12"/>
          </p:nvPr>
        </p:nvSpPr>
        <p:spPr/>
        <p:txBody>
          <a:bodyPr/>
          <a:lstStyle/>
          <a:p>
            <a:fld id="{879085A8-95B6-4CCC-ACFD-23653EE1CBB6}" type="slidenum">
              <a:rPr lang="en-US" smtClean="0"/>
              <a:t>13</a:t>
            </a:fld>
            <a:endParaRPr lang="en-US"/>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8" y="60553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121" y="714242"/>
            <a:ext cx="1190741" cy="1198231"/>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1856" t="51552" r="45678" b="27577"/>
          <a:stretch/>
        </p:blipFill>
        <p:spPr bwMode="auto">
          <a:xfrm>
            <a:off x="1061067" y="2802273"/>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3"/>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14</a:t>
            </a:fld>
            <a:endParaRPr lang="en-US"/>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8" y="60553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1"/>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5"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21" y="714242"/>
            <a:ext cx="1190741" cy="1198231"/>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3"/>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3"/>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
        <p:nvSpPr>
          <p:cNvPr id="5" name="Slide Number Placeholder 4"/>
          <p:cNvSpPr>
            <a:spLocks noGrp="1"/>
          </p:cNvSpPr>
          <p:nvPr>
            <p:ph type="sldNum" sz="quarter" idx="12"/>
          </p:nvPr>
        </p:nvSpPr>
        <p:spPr/>
        <p:txBody>
          <a:bodyPr/>
          <a:lstStyle/>
          <a:p>
            <a:fld id="{879085A8-95B6-4CCC-ACFD-23653EE1CBB6}" type="slidenum">
              <a:rPr lang="en-US" smtClean="0"/>
              <a:t>15</a:t>
            </a:fld>
            <a:endParaRPr lang="en-US"/>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8" y="60553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1"/>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5"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21" y="714242"/>
            <a:ext cx="1190741" cy="1198231"/>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3"/>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3"/>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p:nvPr/>
        </p:nvCxnSpPr>
        <p:spPr>
          <a:xfrm>
            <a:off x="2063962" y="1226672"/>
            <a:ext cx="1858408" cy="20161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128" idx="3"/>
          </p:cNvCxnSpPr>
          <p:nvPr/>
        </p:nvCxnSpPr>
        <p:spPr>
          <a:xfrm flipV="1">
            <a:off x="2113155" y="1848366"/>
            <a:ext cx="1987286" cy="14906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13156" y="2057402"/>
            <a:ext cx="2230245" cy="31166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029200" y="1143001"/>
            <a:ext cx="2057400" cy="228601"/>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6172200" y="2616112"/>
            <a:ext cx="914400" cy="698589"/>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4726161" y="1998889"/>
            <a:ext cx="2360441" cy="32363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879085A8-95B6-4CCC-ACFD-23653EE1CBB6}" type="slidenum">
              <a:rPr lang="en-US" smtClean="0"/>
              <a:t>16</a:t>
            </a:fld>
            <a:endParaRPr lang="en-US"/>
          </a:p>
        </p:txBody>
      </p:sp>
    </p:spTree>
    <p:extLst>
      <p:ext uri="{BB962C8B-B14F-4D97-AF65-F5344CB8AC3E}">
        <p14:creationId xmlns:p14="http://schemas.microsoft.com/office/powerpoint/2010/main" val="29956304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32789" y="4742306"/>
                      <a:ext cx="13824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4511" y="4931548"/>
                    <a:ext cx="102600" cy="856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8" y="60553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1"/>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5"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21" y="714242"/>
            <a:ext cx="1190741" cy="1198231"/>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3"/>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3"/>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a:stCxn id="18" idx="3"/>
          </p:cNvCxnSpPr>
          <p:nvPr/>
        </p:nvCxnSpPr>
        <p:spPr>
          <a:xfrm>
            <a:off x="2057400" y="1226419"/>
            <a:ext cx="800101" cy="90405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3"/>
          </p:cNvCxnSpPr>
          <p:nvPr/>
        </p:nvCxnSpPr>
        <p:spPr>
          <a:xfrm>
            <a:off x="2057401" y="3216275"/>
            <a:ext cx="975621" cy="65939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p:cNvCxnSpPr>
          <p:nvPr/>
        </p:nvCxnSpPr>
        <p:spPr>
          <a:xfrm flipV="1">
            <a:off x="2113157" y="4457700"/>
            <a:ext cx="972945" cy="7774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000750" y="1912218"/>
            <a:ext cx="1206500" cy="2084387"/>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6000750" y="2731763"/>
            <a:ext cx="1085852" cy="527963"/>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5829303" y="4114801"/>
            <a:ext cx="1257299" cy="11203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879085A8-95B6-4CCC-ACFD-23653EE1CBB6}" type="slidenum">
              <a:rPr lang="en-US" smtClean="0"/>
              <a:t>17</a:t>
            </a:fld>
            <a:endParaRPr lang="en-US"/>
          </a:p>
        </p:txBody>
      </p:sp>
    </p:spTree>
    <p:extLst>
      <p:ext uri="{BB962C8B-B14F-4D97-AF65-F5344CB8AC3E}">
        <p14:creationId xmlns:p14="http://schemas.microsoft.com/office/powerpoint/2010/main" val="151325343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1"/>
            <a:ext cx="8950986" cy="118581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1"/>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2902" y="1714501"/>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Thermal interfaces</a:t>
            </a:r>
            <a:endParaRPr lang="en-US" sz="1400" dirty="0">
              <a:latin typeface="Anime Ace 2.0 BB" pitchFamily="50" charset="0"/>
            </a:endParaRPr>
          </a:p>
        </p:txBody>
      </p:sp>
      <p:sp>
        <p:nvSpPr>
          <p:cNvPr id="8" name="TextBox 7"/>
          <p:cNvSpPr txBox="1"/>
          <p:nvPr/>
        </p:nvSpPr>
        <p:spPr>
          <a:xfrm>
            <a:off x="342902" y="2428877"/>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Vibration interfaces</a:t>
            </a:r>
            <a:endParaRPr lang="en-US" sz="1400" dirty="0">
              <a:latin typeface="Anime Ace 2.0 BB" pitchFamily="50" charset="0"/>
            </a:endParaRPr>
          </a:p>
        </p:txBody>
      </p:sp>
      <p:sp>
        <p:nvSpPr>
          <p:cNvPr id="9" name="TextBox 8"/>
          <p:cNvSpPr txBox="1"/>
          <p:nvPr/>
        </p:nvSpPr>
        <p:spPr>
          <a:xfrm>
            <a:off x="342902" y="3143252"/>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Mobile device interfaces</a:t>
            </a:r>
            <a:endParaRPr lang="en-US" sz="1400" dirty="0">
              <a:latin typeface="Anime Ace 2.0 BB" pitchFamily="50" charset="0"/>
            </a:endParaRPr>
          </a:p>
        </p:txBody>
      </p:sp>
      <p:sp>
        <p:nvSpPr>
          <p:cNvPr id="10" name="TextBox 9"/>
          <p:cNvSpPr txBox="1"/>
          <p:nvPr/>
        </p:nvSpPr>
        <p:spPr>
          <a:xfrm>
            <a:off x="342902" y="3857626"/>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Sensory substitution</a:t>
            </a:r>
            <a:endParaRPr lang="en-US" sz="1400" dirty="0">
              <a:latin typeface="Anime Ace 2.0 BB" pitchFamily="50" charset="0"/>
            </a:endParaRPr>
          </a:p>
        </p:txBody>
      </p:sp>
      <p:sp>
        <p:nvSpPr>
          <p:cNvPr id="11" name="TextBox 10"/>
          <p:cNvSpPr txBox="1"/>
          <p:nvPr/>
        </p:nvSpPr>
        <p:spPr>
          <a:xfrm>
            <a:off x="342901" y="4572001"/>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New sensory experiences</a:t>
            </a:r>
            <a:endParaRPr lang="en-US" sz="14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18</a:t>
            </a:fld>
            <a:endParaRPr lang="en-US"/>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1"/>
            <a:ext cx="8950986" cy="118581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1"/>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19</a:t>
            </a:fld>
            <a:endParaRPr lang="en-US"/>
          </a:p>
        </p:txBody>
      </p:sp>
    </p:spTree>
    <p:extLst>
      <p:ext uri="{BB962C8B-B14F-4D97-AF65-F5344CB8AC3E}">
        <p14:creationId xmlns:p14="http://schemas.microsoft.com/office/powerpoint/2010/main" val="2493100434"/>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2"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5" t="18805" r="35701" b="32798"/>
          <a:stretch/>
        </p:blipFill>
        <p:spPr bwMode="auto">
          <a:xfrm>
            <a:off x="5143501" y="114302"/>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49" t="24400" r="43856" b="33915"/>
          <a:stretch/>
        </p:blipFill>
        <p:spPr bwMode="auto">
          <a:xfrm>
            <a:off x="5143501"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72" t="11274" r="43650" b="46043"/>
          <a:stretch/>
        </p:blipFill>
        <p:spPr bwMode="auto">
          <a:xfrm>
            <a:off x="2247900" y="114301"/>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6" t="26921" r="42629" b="27156"/>
          <a:stretch/>
        </p:blipFill>
        <p:spPr bwMode="auto">
          <a:xfrm>
            <a:off x="145831"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601"/>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734757"/>
            <a:ext cx="1011516"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having super-human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a:t>
            </a:fld>
            <a:endParaRPr lang="en-US"/>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a:xfrm>
            <a:off x="178417" y="5486400"/>
            <a:ext cx="4992113" cy="72861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7"/>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1"/>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5"/>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2" y="5600702"/>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2" y="2914702"/>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80" y="228602"/>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2" y="3553339"/>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20</a:t>
            </a:fld>
            <a:endParaRPr lang="en-US"/>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90"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90"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286501"/>
            <a:ext cx="8777184"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Wilson, G., </a:t>
            </a:r>
            <a:r>
              <a:rPr lang="en-US" sz="800" dirty="0" err="1">
                <a:latin typeface="Anime Ace 2.0 BB" pitchFamily="50" charset="0"/>
              </a:rPr>
              <a:t>Halvey</a:t>
            </a:r>
            <a:r>
              <a:rPr lang="en-US" sz="800" dirty="0">
                <a:latin typeface="Anime Ace 2.0 BB" pitchFamily="50" charset="0"/>
              </a:rPr>
              <a:t>, M., Brewster, S. A., &amp; Hughes, S. A. (2011). Some Like it Hot ? </a:t>
            </a:r>
            <a:r>
              <a:rPr lang="en-US" sz="800" dirty="0">
                <a:latin typeface="Anime Ace 2.0 BB" pitchFamily="50" charset="0"/>
              </a:rPr>
              <a:t>Thermal Feedback for Mobile </a:t>
            </a:r>
            <a:r>
              <a:rPr lang="en-US" sz="800" dirty="0" smtClean="0">
                <a:latin typeface="Anime Ace 2.0 BB" pitchFamily="50" charset="0"/>
              </a:rPr>
              <a:t>Devices.</a:t>
            </a:r>
          </a:p>
          <a:p>
            <a:pPr algn="r"/>
            <a:r>
              <a:rPr lang="en-US" sz="800" dirty="0" smtClean="0">
                <a:latin typeface="Anime Ace 2.0 BB" pitchFamily="50" charset="0"/>
              </a:rPr>
              <a:t>Human </a:t>
            </a:r>
            <a:r>
              <a:rPr lang="en-US" sz="800" dirty="0">
                <a:latin typeface="Anime Ace 2.0 BB" pitchFamily="50" charset="0"/>
              </a:rPr>
              <a:t>Factors, 2555–2564. </a:t>
            </a:r>
            <a:r>
              <a:rPr lang="en-US" sz="800" dirty="0">
                <a:latin typeface="Anime Ace 2.0 BB" pitchFamily="50" charset="0"/>
              </a:rPr>
              <a:t>doi:10.1145/1978942.1979316</a:t>
            </a:r>
          </a:p>
          <a:p>
            <a:pPr algn="r"/>
            <a:endParaRPr lang="en-US" sz="800" dirty="0">
              <a:latin typeface="Anime Ace 2.0 BB" pitchFamily="50" charset="0"/>
            </a:endParaRP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4"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1"/>
            <a:ext cx="2793384" cy="3245007"/>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2"/>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51"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1"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7" y="5688689"/>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7"/>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21</a:t>
            </a:fld>
            <a:endParaRPr lang="en-US"/>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1"/>
            <a:ext cx="8950986" cy="118581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1"/>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22</a:t>
            </a:fld>
            <a:endParaRPr lang="en-US"/>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11"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10"/>
            <a:ext cx="2560320" cy="259419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286501"/>
            <a:ext cx="8777184"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Jones</a:t>
            </a:r>
            <a:r>
              <a:rPr lang="en-US" sz="800" dirty="0">
                <a:latin typeface="Anime Ace 2.0 BB" pitchFamily="50" charset="0"/>
              </a:rPr>
              <a:t>, L. </a:t>
            </a:r>
            <a:r>
              <a:rPr lang="en-US" sz="800" dirty="0">
                <a:latin typeface="Anime Ace 2.0 BB" pitchFamily="50" charset="0"/>
              </a:rPr>
              <a:t>A., Kunkel, J., &amp; </a:t>
            </a:r>
            <a:r>
              <a:rPr lang="en-US" sz="800" dirty="0" err="1">
                <a:latin typeface="Anime Ace 2.0 BB" pitchFamily="50" charset="0"/>
              </a:rPr>
              <a:t>Piateski</a:t>
            </a:r>
            <a:r>
              <a:rPr lang="en-US" sz="800" dirty="0">
                <a:latin typeface="Anime Ace 2.0 BB" pitchFamily="50" charset="0"/>
              </a:rPr>
              <a:t>, E. (2009). </a:t>
            </a:r>
            <a:r>
              <a:rPr lang="en-US" sz="800" dirty="0" err="1">
                <a:latin typeface="Anime Ace 2.0 BB" pitchFamily="50" charset="0"/>
              </a:rPr>
              <a:t>Vibrotactile</a:t>
            </a:r>
            <a:r>
              <a:rPr lang="en-US" sz="800" dirty="0">
                <a:latin typeface="Anime Ace 2.0 BB" pitchFamily="50" charset="0"/>
              </a:rPr>
              <a:t> pattern recognition on the arm and back. Perception, 38(1), 52–68. Retrieved from http://www.ncbi.nlm.nih.gov/pubmed/19323136</a:t>
            </a:r>
          </a:p>
          <a:p>
            <a:pPr algn="r"/>
            <a:endParaRPr lang="en-US" sz="800" dirty="0">
              <a:latin typeface="Anime Ace 2.0 BB" pitchFamily="50" charset="0"/>
            </a:endParaRPr>
          </a:p>
        </p:txBody>
      </p:sp>
      <p:sp>
        <p:nvSpPr>
          <p:cNvPr id="12" name="Rectangle 11"/>
          <p:cNvSpPr/>
          <p:nvPr/>
        </p:nvSpPr>
        <p:spPr>
          <a:xfrm>
            <a:off x="255209" y="263309"/>
            <a:ext cx="3840480" cy="77041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7"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90"/>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2"/>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23</a:t>
            </a:fld>
            <a:endParaRPr lang="en-US"/>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1"/>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6"/>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29"/>
            <a:ext cx="3564866" cy="208277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1"/>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2"/>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24</a:t>
            </a:fld>
            <a:endParaRPr lang="en-US"/>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1"/>
            <a:ext cx="8950986" cy="118581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1"/>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2"/>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25</a:t>
            </a:fld>
            <a:endParaRPr lang="en-US"/>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5"/>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2"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8"/>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3"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1"/>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Iwasaki, K., </a:t>
            </a:r>
            <a:r>
              <a:rPr lang="en-US" sz="800" dirty="0" err="1">
                <a:latin typeface="Anime Ace 2.0 BB" panose="02000503000000020004" pitchFamily="2" charset="0"/>
              </a:rPr>
              <a:t>Miyaki</a:t>
            </a:r>
            <a:r>
              <a:rPr lang="en-US" sz="800" dirty="0">
                <a:latin typeface="Anime Ace 2.0 BB" panose="02000503000000020004" pitchFamily="2" charset="0"/>
              </a:rPr>
              <a:t>, T., &amp; </a:t>
            </a:r>
            <a:r>
              <a:rPr lang="en-US" sz="800" dirty="0" err="1">
                <a:latin typeface="Anime Ace 2.0 BB" panose="02000503000000020004" pitchFamily="2" charset="0"/>
              </a:rPr>
              <a:t>Rekimoto</a:t>
            </a:r>
            <a:r>
              <a:rPr lang="en-US" sz="800" dirty="0">
                <a:latin typeface="Anime Ace 2.0 BB" panose="02000503000000020004" pitchFamily="2" charset="0"/>
              </a:rPr>
              <a:t>, J. (2010). </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 </a:t>
            </a:r>
            <a:r>
              <a:rPr lang="en-US" sz="800" dirty="0" smtClean="0">
                <a:latin typeface="Anime Ace 2.0 BB" panose="02000503000000020004" pitchFamily="2" charset="0"/>
              </a:rPr>
              <a:t>B-Interface</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3"/>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5"/>
            <a:ext cx="2677408" cy="310840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3" y="3709438"/>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9"/>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err="1">
                <a:latin typeface="Anime Ace 2.0 BB" panose="02000503000000020004" pitchFamily="2" charset="0"/>
              </a:rPr>
              <a:t>Paulos</a:t>
            </a:r>
            <a:r>
              <a:rPr lang="en-US" sz="800" dirty="0">
                <a:latin typeface="Anime Ace 2.0 BB" panose="02000503000000020004" pitchFamily="2" charset="0"/>
              </a:rPr>
              <a:t>, E. (2003). </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 Proceeding DUX ’03 Proceedings of the 2003 Conference on Designing for User Experiences, 1–4. </a:t>
            </a: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3"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3"/>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26</a:t>
            </a:fld>
            <a:endParaRPr lang="en-US" dirty="0"/>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1"/>
            <a:ext cx="8950986" cy="118581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1"/>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1"/>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27</a:t>
            </a:fld>
            <a:endParaRPr lang="en-US"/>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8"/>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2"/>
            <a:ext cx="3415888" cy="20938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7"/>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350781"/>
            <a:ext cx="3415888" cy="707886"/>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DANILOV, Y., &amp; Tyler, M. (2005). </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 Journal of Integrative Neuroscience, 4(4), 537–50. doi:10.1142/S0219635205000914</a:t>
            </a:r>
          </a:p>
          <a:p>
            <a:pPr algn="r"/>
            <a:endParaRPr lang="en-US" sz="800" dirty="0">
              <a:latin typeface="Anime Ace 2.0 BB" panose="02000503000000020004" pitchFamily="2" charset="0"/>
            </a:endParaRPr>
          </a:p>
        </p:txBody>
      </p:sp>
      <p:sp>
        <p:nvSpPr>
          <p:cNvPr id="13" name="TextBox 12"/>
          <p:cNvSpPr txBox="1"/>
          <p:nvPr/>
        </p:nvSpPr>
        <p:spPr>
          <a:xfrm>
            <a:off x="3853086" y="280054"/>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8" y="2404643"/>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21544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Seymour, S. (1965). Cyborg-­‐Evolution of the Superman, (1960), 1–24</a:t>
            </a:r>
            <a:r>
              <a:rPr lang="en-US" sz="800" dirty="0">
                <a:latin typeface="Anime Ace 2.0 BB" panose="02000503000000020004" pitchFamily="2" charset="0"/>
              </a:rPr>
              <a:t>.</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6"/>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28</a:t>
            </a:fld>
            <a:endParaRPr lang="en-US" dirty="0"/>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1"/>
            <a:ext cx="8950986" cy="118581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1"/>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47732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Artificial sensory experiences</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29</a:t>
            </a:fld>
            <a:endParaRPr lang="en-US"/>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TitoAlfaro\Documents\GitHub\PhDThesis\Presentations\Proposal\ColoredSketches\Pla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t="61294" r="61919" b="-7300"/>
          <a:stretch/>
        </p:blipFill>
        <p:spPr bwMode="auto">
          <a:xfrm>
            <a:off x="184880" y="167640"/>
            <a:ext cx="3428271" cy="3068320"/>
          </a:xfrm>
          <a:prstGeom prst="rect">
            <a:avLst/>
          </a:prstGeom>
          <a:solidFill>
            <a:schemeClr val="bg1"/>
          </a:solidFill>
        </p:spPr>
      </p:pic>
      <p:pic>
        <p:nvPicPr>
          <p:cNvPr id="4099" name="Picture 3" descr="C:\Users\TitoAlfaro\Documents\GitHub\PhDThesis\Presentations\Proposal\ColoredSketches\spaceShi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55" t="32516" r="55828" b="35498"/>
          <a:stretch/>
        </p:blipFill>
        <p:spPr bwMode="auto">
          <a:xfrm>
            <a:off x="3771901" y="114302"/>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41856" t="36595" r="33902" b="53765"/>
          <a:stretch/>
        </p:blipFill>
        <p:spPr bwMode="auto">
          <a:xfrm>
            <a:off x="145831" y="3429001"/>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3200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1"/>
            <a:ext cx="2145632" cy="33147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sp>
        <p:nvSpPr>
          <p:cNvPr id="8" name="TextBox 7"/>
          <p:cNvSpPr txBox="1"/>
          <p:nvPr/>
        </p:nvSpPr>
        <p:spPr>
          <a:xfrm>
            <a:off x="1501665" y="297435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633" y="564778"/>
            <a:ext cx="3238500" cy="257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By UNDERSTANDING OUR WORLD</a:t>
            </a:r>
            <a:endParaRPr lang="en-US" sz="1100" dirty="0">
              <a:latin typeface="Anime Ace 2.0 BB" pitchFamily="50" charset="0"/>
            </a:endParaRPr>
          </a:p>
        </p:txBody>
      </p:sp>
      <p:pic>
        <p:nvPicPr>
          <p:cNvPr id="4100" name="Picture 4" descr="C:\Users\TitoAlfaro\Documents\GitHub\PhDThesis\images\WiF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88" y="4049202"/>
            <a:ext cx="2042059" cy="21717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79085A8-95B6-4CCC-ACFD-23653EE1CBB6}" type="slidenum">
              <a:rPr lang="en-US" smtClean="0"/>
              <a:t>3</a:t>
            </a:fld>
            <a:endParaRPr lang="en-US"/>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4" y="3476532"/>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3" y="217171"/>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70"/>
            <a:ext cx="2780707" cy="2579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9"/>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31" y="2971797"/>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70"/>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30</a:t>
            </a:fld>
            <a:endParaRPr lang="en-US"/>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7"/>
            <a:ext cx="3564866" cy="208277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1" y="368269"/>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1"/>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600"/>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7"/>
            <a:ext cx="1668780" cy="208277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Slide Number Placeholder 1"/>
          <p:cNvSpPr>
            <a:spLocks noGrp="1"/>
          </p:cNvSpPr>
          <p:nvPr>
            <p:ph type="sldNum" sz="quarter" idx="12"/>
          </p:nvPr>
        </p:nvSpPr>
        <p:spPr/>
        <p:txBody>
          <a:bodyPr/>
          <a:lstStyle/>
          <a:p>
            <a:fld id="{879085A8-95B6-4CCC-ACFD-23653EE1CBB6}" type="slidenum">
              <a:rPr lang="en-US" smtClean="0"/>
              <a:t>31</a:t>
            </a:fld>
            <a:endParaRPr lang="en-US"/>
          </a:p>
        </p:txBody>
      </p:sp>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7"/>
            <a:ext cx="3564866" cy="208277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1" y="368269"/>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2"/>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32</a:t>
            </a:fld>
            <a:endParaRPr lang="en-US"/>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1"/>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33</a:t>
            </a:fld>
            <a:endParaRPr lang="en-US"/>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TitoAlfaro\Documents\GitHub\PhDThesis\Presentations\Proposal\ColoredSketches\tickear.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32654" r="28309" b="38154"/>
          <a:stretch/>
        </p:blipFill>
        <p:spPr bwMode="auto">
          <a:xfrm>
            <a:off x="197262" y="3454055"/>
            <a:ext cx="6203537" cy="317534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descr="C:\Users\TitoAlfaro\Documents\GitHub\PhDThesis\Presentations\Proposal\ColoredSketches\TickGras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4" t="32562" r="38490" b="36515"/>
          <a:stretch/>
        </p:blipFill>
        <p:spPr bwMode="auto">
          <a:xfrm>
            <a:off x="180093" y="206299"/>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descr="C:\Users\TitoAlfaro\Documents\GitHub\PhDThesis\Presentations\Proposal\ColoredSketches\tickDo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346" t="32618" r="33158" b="32599"/>
          <a:stretch/>
        </p:blipFill>
        <p:spPr bwMode="auto">
          <a:xfrm>
            <a:off x="4686300" y="206299"/>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4"/>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10" name="TextBox 9"/>
          <p:cNvSpPr txBox="1"/>
          <p:nvPr/>
        </p:nvSpPr>
        <p:spPr>
          <a:xfrm>
            <a:off x="4849108" y="280054"/>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3" name="TextBox 12"/>
          <p:cNvSpPr txBox="1"/>
          <p:nvPr/>
        </p:nvSpPr>
        <p:spPr>
          <a:xfrm>
            <a:off x="342900" y="3514789"/>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3973010" y="420324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3"/>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1"/>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34</a:t>
            </a:fld>
            <a:endParaRPr lang="en-US"/>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7"/>
            <a:ext cx="3020308" cy="516580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4"/>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7"/>
            <a:ext cx="3314700" cy="516580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4"/>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5" y="1600201"/>
            <a:ext cx="3093603" cy="333851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79085A8-95B6-4CCC-ACFD-23653EE1CBB6}" type="slidenum">
              <a:rPr lang="en-US" smtClean="0"/>
              <a:t>35</a:t>
            </a:fld>
            <a:endParaRPr lang="en-US"/>
          </a:p>
        </p:txBody>
      </p:sp>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7"/>
            <a:ext cx="3020308" cy="516580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4"/>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7"/>
            <a:ext cx="3314700" cy="516580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4"/>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5" y="1600201"/>
            <a:ext cx="309360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TitoAlfaro\Documents\GitHub\PhDThesis\Presentations\Proposal\ColoredSketches\KidFac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075" b="72060" l="41582" r="53404">
                        <a14:foregroundMark x1="46090" y1="64597" x2="46090" y2="64597"/>
                        <a14:foregroundMark x1="48712" y1="64239" x2="48712" y2="64239"/>
                        <a14:foregroundMark x1="51196" y1="53134" x2="51196" y2="53134"/>
                        <a14:foregroundMark x1="53404" y1="56239" x2="53404" y2="56239"/>
                      </a14:backgroundRemoval>
                    </a14:imgEffect>
                  </a14:imgLayer>
                </a14:imgProps>
              </a:ext>
              <a:ext uri="{28A0092B-C50C-407E-A947-70E740481C1C}">
                <a14:useLocalDpi xmlns:a14="http://schemas.microsoft.com/office/drawing/2010/main" val="0"/>
              </a:ext>
            </a:extLst>
          </a:blip>
          <a:srcRect l="40280" t="52405" r="45298" b="26911"/>
          <a:stretch/>
        </p:blipFill>
        <p:spPr bwMode="auto">
          <a:xfrm>
            <a:off x="2337792" y="961914"/>
            <a:ext cx="4164170" cy="4615083"/>
          </a:xfrm>
          <a:prstGeom prst="rect">
            <a:avLst/>
          </a:prstGeom>
          <a:noFill/>
          <a:ln w="28575">
            <a:noFill/>
          </a:ln>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36037" y="5674459"/>
            <a:ext cx="8471929" cy="1036843"/>
            <a:chOff x="342900" y="5674459"/>
            <a:chExt cx="8471929" cy="1036842"/>
          </a:xfrm>
        </p:grpSpPr>
        <p:pic>
          <p:nvPicPr>
            <p:cNvPr id="11" name="Picture 3" descr="C:\Users\TitoAlfaro\Documents\GitHub\PhDThesis\Presentations\Proposal\ColoredSketches\tast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8006" t="31035" r="38431" b="47390"/>
            <a:stretch/>
          </p:blipFill>
          <p:spPr bwMode="auto">
            <a:xfrm>
              <a:off x="2201012" y="5674459"/>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C:\Users\TitoAlfaro\Documents\GitHub\PhDThesis\Presentations\Proposal\ColoredSketches\smell.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0000" t="23749" r="33776" b="52534"/>
            <a:stretch/>
          </p:blipFill>
          <p:spPr bwMode="auto">
            <a:xfrm>
              <a:off x="5927138" y="5682601"/>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4" name="Picture 7" descr="C:\Users\TitoAlfaro\Documents\GitHub\PhDThesis\Presentations\Proposal\ColoredSketches\touch.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5233" t="28890" r="36087" b="48593"/>
            <a:stretch/>
          </p:blipFill>
          <p:spPr bwMode="auto">
            <a:xfrm>
              <a:off x="4068146" y="5682601"/>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C:\Users\TitoAlfaro\Documents\GitHub\PhDThesis\Presentations\Proposal\ColoredSketches\KidFac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4226" t="57926" r="49378" b="33285"/>
            <a:stretch/>
          </p:blipFill>
          <p:spPr bwMode="auto">
            <a:xfrm>
              <a:off x="342900" y="5683481"/>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 name="Picture 9" descr="C:\Users\TitoAlfaro\Documents\GitHub\PhDThesis\Presentations\Proposal\ColoredSketches\sound.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5329" t="32954" r="44542" b="44306"/>
            <a:stretch/>
          </p:blipFill>
          <p:spPr bwMode="auto">
            <a:xfrm>
              <a:off x="7786129" y="5682601"/>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879085A8-95B6-4CCC-ACFD-23653EE1CBB6}" type="slidenum">
              <a:rPr lang="en-US" smtClean="0"/>
              <a:t>36</a:t>
            </a:fld>
            <a:endParaRPr lang="en-US"/>
          </a:p>
        </p:txBody>
      </p:sp>
    </p:spTree>
    <p:extLst>
      <p:ext uri="{BB962C8B-B14F-4D97-AF65-F5344CB8AC3E}">
        <p14:creationId xmlns:p14="http://schemas.microsoft.com/office/powerpoint/2010/main" val="75761091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81" y="342900"/>
            <a:ext cx="8177421" cy="613306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1"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2"/>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37</a:t>
            </a:fld>
            <a:endParaRPr lang="en-US"/>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TitoAlfaro\Documents\GitHub\PhDThesis\Presentations\Proposal\ColoredSketches\bench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95" t="18885" r="17441" b="45632"/>
          <a:stretch/>
        </p:blipFill>
        <p:spPr bwMode="auto">
          <a:xfrm>
            <a:off x="1485899" y="3543300"/>
            <a:ext cx="64733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60790" t="21392" r="21946" b="52544"/>
          <a:stretch/>
        </p:blipFill>
        <p:spPr bwMode="auto">
          <a:xfrm>
            <a:off x="6286501"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01" t="22827" r="50000" b="50000"/>
          <a:stretch/>
        </p:blipFill>
        <p:spPr bwMode="auto">
          <a:xfrm>
            <a:off x="114300"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92" y="3771900"/>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pic>
        <p:nvPicPr>
          <p:cNvPr id="16"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45961" t="16504" r="36775" b="57432"/>
          <a:stretch/>
        </p:blipFill>
        <p:spPr bwMode="auto">
          <a:xfrm>
            <a:off x="3200401"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79085A8-95B6-4CCC-ACFD-23653EE1CBB6}" type="slidenum">
              <a:rPr lang="en-US" smtClean="0"/>
              <a:t>38</a:t>
            </a:fld>
            <a:endParaRPr lang="en-US"/>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5750" y="1203476"/>
            <a:ext cx="8572500" cy="861774"/>
          </a:xfrm>
          <a:prstGeom prst="rect">
            <a:avLst/>
          </a:prstGeom>
          <a:solidFill>
            <a:schemeClr val="bg1"/>
          </a:solidFill>
          <a:ln w="19050">
            <a:solidFill>
              <a:schemeClr val="tx1"/>
            </a:solidFill>
          </a:ln>
        </p:spPr>
        <p:txBody>
          <a:bodyPr wrap="square" rtlCol="0">
            <a:spAutoFit/>
          </a:bodyPr>
          <a:lstStyle/>
          <a:p>
            <a:r>
              <a:rPr lang="en-US" sz="1400" b="1" cap="small" dirty="0" smtClean="0">
                <a:latin typeface="Anime Ace 2.0 BB" pitchFamily="50" charset="0"/>
              </a:rPr>
              <a:t>Discrete </a:t>
            </a:r>
            <a:r>
              <a:rPr lang="en-US" sz="1400" b="1" cap="small" dirty="0">
                <a:latin typeface="Anime Ace 2.0 BB" pitchFamily="50" charset="0"/>
              </a:rPr>
              <a:t>and Continuous </a:t>
            </a:r>
            <a:r>
              <a:rPr lang="en-US" sz="1400" b="1" cap="small" dirty="0" smtClean="0">
                <a:latin typeface="Anime Ace 2.0 BB" pitchFamily="50" charset="0"/>
              </a:rPr>
              <a:t>Data</a:t>
            </a:r>
          </a:p>
          <a:p>
            <a:endParaRPr lang="en-US" sz="1400" b="1" cap="small" dirty="0">
              <a:latin typeface="Anime Ace 2.0 BB" pitchFamily="50" charset="0"/>
            </a:endParaRPr>
          </a:p>
          <a:p>
            <a:r>
              <a:rPr lang="en-US" sz="1100" b="1" dirty="0">
                <a:latin typeface="Anime Ace 2.0 BB" pitchFamily="50" charset="0"/>
              </a:rPr>
              <a:t>1. </a:t>
            </a:r>
            <a:r>
              <a:rPr lang="en-US" sz="1100" dirty="0">
                <a:latin typeface="Anime Ace 2.0 BB" pitchFamily="50" charset="0"/>
              </a:rPr>
              <a:t>Will a discreet signal </a:t>
            </a:r>
            <a:r>
              <a:rPr lang="en-US" sz="1100" dirty="0" smtClean="0">
                <a:latin typeface="Anime Ace 2.0 BB" pitchFamily="50" charset="0"/>
              </a:rPr>
              <a:t>(high-low) be </a:t>
            </a:r>
            <a:r>
              <a:rPr lang="en-US" sz="1100" dirty="0">
                <a:latin typeface="Anime Ace 2.0 BB" pitchFamily="50" charset="0"/>
              </a:rPr>
              <a:t>more effective than a continuous signal </a:t>
            </a:r>
            <a:r>
              <a:rPr lang="en-US" sz="1100" dirty="0" smtClean="0">
                <a:latin typeface="Anime Ace 2.0 BB" pitchFamily="50" charset="0"/>
              </a:rPr>
              <a:t>representing changing </a:t>
            </a:r>
            <a:r>
              <a:rPr lang="en-US" sz="1100" dirty="0">
                <a:latin typeface="Anime Ace 2.0 BB" pitchFamily="50" charset="0"/>
              </a:rPr>
              <a:t>data?</a:t>
            </a: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294376" y="2773595"/>
            <a:ext cx="8572500" cy="861774"/>
          </a:xfrm>
          <a:prstGeom prst="rect">
            <a:avLst/>
          </a:prstGeom>
          <a:solidFill>
            <a:schemeClr val="bg1"/>
          </a:solidFill>
          <a:ln w="19050">
            <a:solidFill>
              <a:schemeClr val="tx1"/>
            </a:solidFill>
          </a:ln>
        </p:spPr>
        <p:txBody>
          <a:bodyPr wrap="square" rtlCol="0">
            <a:spAutoFit/>
          </a:bodyPr>
          <a:lstStyle/>
          <a:p>
            <a:r>
              <a:rPr lang="en-US" sz="1400" b="1" cap="small" dirty="0">
                <a:latin typeface="Anime Ace 2.0 BB" pitchFamily="50" charset="0"/>
              </a:rPr>
              <a:t>Sensory </a:t>
            </a:r>
            <a:r>
              <a:rPr lang="en-US" sz="1400" b="1" cap="small" dirty="0" smtClean="0">
                <a:latin typeface="Anime Ace 2.0 BB" pitchFamily="50" charset="0"/>
              </a:rPr>
              <a:t>Substitution</a:t>
            </a:r>
          </a:p>
          <a:p>
            <a:endParaRPr lang="en-US" sz="1400" b="1" cap="small" dirty="0">
              <a:latin typeface="Anime Ace 2.0 BB" pitchFamily="50" charset="0"/>
            </a:endParaRPr>
          </a:p>
          <a:p>
            <a:r>
              <a:rPr lang="en-US" sz="1100" b="1" dirty="0">
                <a:latin typeface="Anime Ace 2.0 BB" pitchFamily="50" charset="0"/>
              </a:rPr>
              <a:t>2. </a:t>
            </a:r>
            <a:r>
              <a:rPr lang="en-US" sz="1100" dirty="0" smtClean="0">
                <a:latin typeface="Anime Ace 2.0 BB" pitchFamily="50" charset="0"/>
              </a:rPr>
              <a:t>will </a:t>
            </a:r>
            <a:r>
              <a:rPr lang="en-US" sz="1100" dirty="0">
                <a:latin typeface="Anime Ace 2.0 BB" pitchFamily="50" charset="0"/>
              </a:rPr>
              <a:t>Digital Synesthesia prove to be a valid alternative to </a:t>
            </a:r>
            <a:r>
              <a:rPr lang="en-US" sz="1100" dirty="0" smtClean="0">
                <a:latin typeface="Anime Ace 2.0 BB" pitchFamily="50" charset="0"/>
              </a:rPr>
              <a:t>a natural sense when accomplishing </a:t>
            </a:r>
            <a:r>
              <a:rPr lang="en-US" sz="1100" dirty="0">
                <a:latin typeface="Anime Ace 2.0 BB" pitchFamily="50" charset="0"/>
              </a:rPr>
              <a:t>the same </a:t>
            </a:r>
            <a:r>
              <a:rPr lang="en-US" sz="1100" dirty="0" smtClean="0">
                <a:latin typeface="Anime Ace 2.0 BB" pitchFamily="50" charset="0"/>
              </a:rPr>
              <a:t>task?</a:t>
            </a:r>
            <a:endParaRPr lang="en-US" sz="1100" dirty="0">
              <a:latin typeface="Anime Ace 2.0 BB" pitchFamily="50" charset="0"/>
            </a:endParaRPr>
          </a:p>
        </p:txBody>
      </p:sp>
      <p:sp>
        <p:nvSpPr>
          <p:cNvPr id="7" name="TextBox 6"/>
          <p:cNvSpPr txBox="1"/>
          <p:nvPr/>
        </p:nvSpPr>
        <p:spPr>
          <a:xfrm>
            <a:off x="294376" y="4174435"/>
            <a:ext cx="8572500" cy="861774"/>
          </a:xfrm>
          <a:prstGeom prst="rect">
            <a:avLst/>
          </a:prstGeom>
          <a:solidFill>
            <a:schemeClr val="bg1"/>
          </a:solidFill>
          <a:ln w="19050">
            <a:solidFill>
              <a:schemeClr val="tx1"/>
            </a:solidFill>
          </a:ln>
        </p:spPr>
        <p:txBody>
          <a:bodyPr wrap="square" rtlCol="0">
            <a:spAutoFit/>
          </a:bodyPr>
          <a:lstStyle/>
          <a:p>
            <a:r>
              <a:rPr lang="en-US" sz="1400" b="1" cap="small" dirty="0">
                <a:latin typeface="Anime Ace 2.0 BB" pitchFamily="50" charset="0"/>
              </a:rPr>
              <a:t>Sensory </a:t>
            </a:r>
            <a:r>
              <a:rPr lang="en-US" sz="1400" b="1" cap="small" dirty="0" smtClean="0">
                <a:latin typeface="Anime Ace 2.0 BB" pitchFamily="50" charset="0"/>
              </a:rPr>
              <a:t>Augmentation</a:t>
            </a:r>
          </a:p>
          <a:p>
            <a:endParaRPr lang="en-US" sz="1400" b="1" cap="small" dirty="0">
              <a:latin typeface="Anime Ace 2.0 BB" pitchFamily="50" charset="0"/>
            </a:endParaRPr>
          </a:p>
          <a:p>
            <a:r>
              <a:rPr lang="en-US" sz="1100" b="1" dirty="0">
                <a:latin typeface="Anime Ace 2.0 BB" pitchFamily="50" charset="0"/>
              </a:rPr>
              <a:t>3</a:t>
            </a:r>
            <a:r>
              <a:rPr lang="en-US" sz="1100" dirty="0">
                <a:latin typeface="Anime Ace 2.0 BB" pitchFamily="50" charset="0"/>
              </a:rPr>
              <a:t>. Will users be able to understand the ability to fine tune the sensitivity of an artificial sense?</a:t>
            </a:r>
          </a:p>
        </p:txBody>
      </p:sp>
      <p:sp>
        <p:nvSpPr>
          <p:cNvPr id="2" name="Slide Number Placeholder 1"/>
          <p:cNvSpPr>
            <a:spLocks noGrp="1"/>
          </p:cNvSpPr>
          <p:nvPr>
            <p:ph type="sldNum" sz="quarter" idx="12"/>
          </p:nvPr>
        </p:nvSpPr>
        <p:spPr/>
        <p:txBody>
          <a:bodyPr/>
          <a:lstStyle/>
          <a:p>
            <a:fld id="{879085A8-95B6-4CCC-ACFD-23653EE1CBB6}" type="slidenum">
              <a:rPr lang="en-US" smtClean="0"/>
              <a:t>39</a:t>
            </a:fld>
            <a:endParaRPr lang="en-US"/>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1"/>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4</a:t>
            </a:fld>
            <a:endParaRPr lang="en-US"/>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8" name="TextBox 7"/>
          <p:cNvSpPr txBox="1"/>
          <p:nvPr/>
        </p:nvSpPr>
        <p:spPr>
          <a:xfrm>
            <a:off x="285750" y="1228636"/>
            <a:ext cx="8572500" cy="861774"/>
          </a:xfrm>
          <a:prstGeom prst="rect">
            <a:avLst/>
          </a:prstGeom>
          <a:solidFill>
            <a:schemeClr val="bg1"/>
          </a:solidFill>
          <a:ln w="19050">
            <a:solidFill>
              <a:schemeClr val="tx1"/>
            </a:solidFill>
          </a:ln>
        </p:spPr>
        <p:txBody>
          <a:bodyPr wrap="square" rtlCol="0">
            <a:spAutoFit/>
          </a:bodyPr>
          <a:lstStyle/>
          <a:p>
            <a:r>
              <a:rPr lang="en-US" sz="1400" b="1" cap="small" dirty="0">
                <a:latin typeface="Anime Ace 2.0 BB" pitchFamily="50" charset="0"/>
              </a:rPr>
              <a:t>New </a:t>
            </a:r>
            <a:r>
              <a:rPr lang="en-US" sz="1400" b="1" cap="small" dirty="0" smtClean="0">
                <a:latin typeface="Anime Ace 2.0 BB" pitchFamily="50" charset="0"/>
              </a:rPr>
              <a:t>Senses</a:t>
            </a:r>
          </a:p>
          <a:p>
            <a:endParaRPr lang="en-US" sz="1400" b="1" cap="small" dirty="0">
              <a:latin typeface="Anime Ace 2.0 BB" pitchFamily="50" charset="0"/>
            </a:endParaRPr>
          </a:p>
          <a:p>
            <a:r>
              <a:rPr lang="en-US" sz="1100" b="1" dirty="0">
                <a:latin typeface="Anime Ace 2.0 BB" pitchFamily="50" charset="0"/>
              </a:rPr>
              <a:t>4. </a:t>
            </a:r>
            <a:r>
              <a:rPr lang="en-US" sz="1100" dirty="0">
                <a:latin typeface="Anime Ace 2.0 BB" pitchFamily="50" charset="0"/>
              </a:rPr>
              <a:t>Is the user able to </a:t>
            </a:r>
            <a:r>
              <a:rPr lang="en-US" sz="1100" dirty="0" smtClean="0">
                <a:latin typeface="Anime Ace 2.0 BB" pitchFamily="50" charset="0"/>
              </a:rPr>
              <a:t>correctly </a:t>
            </a:r>
            <a:r>
              <a:rPr lang="en-US" sz="1100" dirty="0">
                <a:latin typeface="Anime Ace 2.0 BB" pitchFamily="50" charset="0"/>
              </a:rPr>
              <a:t>interpret a new artificial sense that the body previously did not have?</a:t>
            </a:r>
          </a:p>
        </p:txBody>
      </p:sp>
      <p:sp>
        <p:nvSpPr>
          <p:cNvPr id="10" name="TextBox 9"/>
          <p:cNvSpPr txBox="1"/>
          <p:nvPr/>
        </p:nvSpPr>
        <p:spPr>
          <a:xfrm>
            <a:off x="285750" y="2532103"/>
            <a:ext cx="8572500" cy="1200329"/>
          </a:xfrm>
          <a:prstGeom prst="rect">
            <a:avLst/>
          </a:prstGeom>
          <a:solidFill>
            <a:schemeClr val="bg1"/>
          </a:solidFill>
          <a:ln w="19050">
            <a:solidFill>
              <a:schemeClr val="tx1"/>
            </a:solidFill>
          </a:ln>
        </p:spPr>
        <p:txBody>
          <a:bodyPr wrap="square" rtlCol="0">
            <a:spAutoFit/>
          </a:bodyPr>
          <a:lstStyle/>
          <a:p>
            <a:r>
              <a:rPr lang="en-US" sz="1400" b="1" cap="small" dirty="0" smtClean="0">
                <a:latin typeface="Anime Ace 2.0 BB" pitchFamily="50" charset="0"/>
              </a:rPr>
              <a:t>The User and the New Stimuli</a:t>
            </a:r>
          </a:p>
          <a:p>
            <a:endParaRPr lang="en-US" sz="1400" b="1" cap="small" dirty="0" smtClean="0">
              <a:latin typeface="Anime Ace 2.0 BB" pitchFamily="50" charset="0"/>
            </a:endParaRPr>
          </a:p>
          <a:p>
            <a:r>
              <a:rPr lang="en-US" sz="1100" b="1" dirty="0" smtClean="0">
                <a:latin typeface="Anime Ace 2.0 BB" pitchFamily="50" charset="0"/>
              </a:rPr>
              <a:t>5</a:t>
            </a:r>
            <a:r>
              <a:rPr lang="en-US" sz="1100" b="1" dirty="0">
                <a:latin typeface="Anime Ace 2.0 BB" pitchFamily="50" charset="0"/>
              </a:rPr>
              <a:t>. </a:t>
            </a:r>
            <a:r>
              <a:rPr lang="en-US" sz="1100" dirty="0">
                <a:latin typeface="Anime Ace 2.0 BB" pitchFamily="50" charset="0"/>
              </a:rPr>
              <a:t>How accurate is the interpretation of data when experienced through new artificial senses</a:t>
            </a:r>
            <a:r>
              <a:rPr lang="en-US" sz="1100" dirty="0" smtClean="0">
                <a:latin typeface="Anime Ace 2.0 BB" pitchFamily="50" charset="0"/>
              </a:rPr>
              <a:t>?</a:t>
            </a:r>
          </a:p>
          <a:p>
            <a:endParaRPr lang="en-US" sz="1100" dirty="0">
              <a:latin typeface="Anime Ace 2.0 BB" pitchFamily="50" charset="0"/>
            </a:endParaRPr>
          </a:p>
          <a:p>
            <a:r>
              <a:rPr lang="en-US" sz="1100" b="1" dirty="0">
                <a:latin typeface="Anime Ace 2.0 BB" pitchFamily="50" charset="0"/>
              </a:rPr>
              <a:t>6. </a:t>
            </a:r>
            <a:r>
              <a:rPr lang="en-US" sz="1100" dirty="0">
                <a:latin typeface="Anime Ace 2.0 BB" pitchFamily="50" charset="0"/>
              </a:rPr>
              <a:t>Will there be feelings of “phantom sense</a:t>
            </a:r>
            <a:r>
              <a:rPr lang="en-US" sz="1100" dirty="0" smtClean="0">
                <a:latin typeface="Anime Ace 2.0 BB" pitchFamily="50" charset="0"/>
              </a:rPr>
              <a:t>”?</a:t>
            </a:r>
            <a:endParaRPr lang="en-US" sz="1100" dirty="0">
              <a:latin typeface="Anime Ace 2.0 BB" pitchFamily="50" charset="0"/>
            </a:endParaRPr>
          </a:p>
        </p:txBody>
      </p:sp>
      <p:sp>
        <p:nvSpPr>
          <p:cNvPr id="11" name="TextBox 10"/>
          <p:cNvSpPr txBox="1"/>
          <p:nvPr/>
        </p:nvSpPr>
        <p:spPr>
          <a:xfrm>
            <a:off x="285750" y="4343402"/>
            <a:ext cx="8572500" cy="1031051"/>
          </a:xfrm>
          <a:prstGeom prst="rect">
            <a:avLst/>
          </a:prstGeom>
          <a:solidFill>
            <a:schemeClr val="bg1"/>
          </a:solidFill>
          <a:ln w="19050">
            <a:solidFill>
              <a:schemeClr val="tx1"/>
            </a:solidFill>
          </a:ln>
        </p:spPr>
        <p:txBody>
          <a:bodyPr wrap="square" rtlCol="0">
            <a:spAutoFit/>
          </a:bodyPr>
          <a:lstStyle/>
          <a:p>
            <a:r>
              <a:rPr lang="en-US" sz="1400" b="1" cap="small" dirty="0">
                <a:latin typeface="Anime Ace 2.0 BB" pitchFamily="50" charset="0"/>
              </a:rPr>
              <a:t>Escaping the visual user </a:t>
            </a:r>
            <a:r>
              <a:rPr lang="en-US" sz="1400" b="1" cap="small" dirty="0" smtClean="0">
                <a:latin typeface="Anime Ace 2.0 BB" pitchFamily="50" charset="0"/>
              </a:rPr>
              <a:t>interface</a:t>
            </a:r>
          </a:p>
          <a:p>
            <a:endParaRPr lang="en-US" sz="1400" b="1" cap="small" dirty="0">
              <a:latin typeface="Anime Ace 2.0 BB" pitchFamily="50" charset="0"/>
            </a:endParaRPr>
          </a:p>
          <a:p>
            <a:r>
              <a:rPr lang="en-US" sz="1100" b="1" dirty="0" smtClean="0">
                <a:latin typeface="Anime Ace 2.0 BB" pitchFamily="50" charset="0"/>
              </a:rPr>
              <a:t>7</a:t>
            </a:r>
            <a:r>
              <a:rPr lang="en-US" sz="1100" b="1" dirty="0">
                <a:latin typeface="Anime Ace 2.0 BB" pitchFamily="50" charset="0"/>
              </a:rPr>
              <a:t>. </a:t>
            </a:r>
            <a:r>
              <a:rPr lang="en-US" sz="1100" dirty="0">
                <a:latin typeface="Anime Ace 2.0 BB" pitchFamily="50" charset="0"/>
              </a:rPr>
              <a:t>Can this research start to uncover the particular ways in which information should be understood and interpreted when transmitted to the skin (or other senses)? Perhaps the idea of “value” is mostly a visual construct.</a:t>
            </a:r>
          </a:p>
        </p:txBody>
      </p:sp>
      <p:sp>
        <p:nvSpPr>
          <p:cNvPr id="2" name="Slide Number Placeholder 1"/>
          <p:cNvSpPr>
            <a:spLocks noGrp="1"/>
          </p:cNvSpPr>
          <p:nvPr>
            <p:ph type="sldNum" sz="quarter" idx="12"/>
          </p:nvPr>
        </p:nvSpPr>
        <p:spPr/>
        <p:txBody>
          <a:bodyPr/>
          <a:lstStyle/>
          <a:p>
            <a:fld id="{879085A8-95B6-4CCC-ACFD-23653EE1CBB6}" type="slidenum">
              <a:rPr lang="en-US" smtClean="0"/>
              <a:t>40</a:t>
            </a:fld>
            <a:endParaRPr lang="en-US"/>
          </a:p>
        </p:txBody>
      </p:sp>
    </p:spTree>
    <p:extLst>
      <p:ext uri="{BB962C8B-B14F-4D97-AF65-F5344CB8AC3E}">
        <p14:creationId xmlns:p14="http://schemas.microsoft.com/office/powerpoint/2010/main" val="3593133720"/>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TitoAlfaro\Documents\GitHub\PhDThesis\Presentations\Proposal\ColoredSketches\tree.jpg"/>
          <p:cNvPicPr>
            <a:picLocks noChangeAspect="1" noChangeArrowheads="1"/>
          </p:cNvPicPr>
          <p:nvPr/>
        </p:nvPicPr>
        <p:blipFill rotWithShape="1">
          <a:blip r:embed="rId2">
            <a:extLst>
              <a:ext uri="{28A0092B-C50C-407E-A947-70E740481C1C}">
                <a14:useLocalDpi xmlns:a14="http://schemas.microsoft.com/office/drawing/2010/main" val="0"/>
              </a:ext>
            </a:extLst>
          </a:blip>
          <a:srcRect l="30077" t="23046" r="25335" b="30422"/>
          <a:stretch/>
        </p:blipFill>
        <p:spPr bwMode="auto">
          <a:xfrm>
            <a:off x="1961910" y="935301"/>
            <a:ext cx="7048982" cy="56940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C:\Users\TitoAlfaro\Documents\GitHub\PhDThesis\Presentations\Proposal\ColoredSketches\se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497" t="27033" r="39879" b="27134"/>
          <a:stretch/>
        </p:blipFill>
        <p:spPr bwMode="auto">
          <a:xfrm>
            <a:off x="114300" y="3123564"/>
            <a:ext cx="1714500" cy="3505835"/>
          </a:xfrm>
          <a:prstGeom prst="rect">
            <a:avLst/>
          </a:prstGeom>
          <a:solidFill>
            <a:schemeClr val="accent5">
              <a:lumMod val="20000"/>
              <a:lumOff val="80000"/>
              <a:alpha val="0"/>
            </a:schemeClr>
          </a:solidFill>
          <a:ln w="28575">
            <a:solidFill>
              <a:schemeClr val="tx1"/>
            </a:solidFill>
          </a:ln>
        </p:spPr>
      </p:pic>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1"/>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This is only the beginning</a:t>
            </a:r>
            <a:endParaRPr lang="en-US" sz="2000" dirty="0">
              <a:latin typeface="Anime Ace 2.0 BB" pitchFamily="50" charset="0"/>
            </a:endParaRPr>
          </a:p>
        </p:txBody>
      </p:sp>
      <p:sp>
        <p:nvSpPr>
          <p:cNvPr id="14" name="TextBox 13"/>
          <p:cNvSpPr txBox="1"/>
          <p:nvPr/>
        </p:nvSpPr>
        <p:spPr>
          <a:xfrm>
            <a:off x="174458" y="3298197"/>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8" name="TextBox 17"/>
          <p:cNvSpPr txBox="1"/>
          <p:nvPr/>
        </p:nvSpPr>
        <p:spPr>
          <a:xfrm>
            <a:off x="2057400" y="1042863"/>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tree</a:t>
            </a:r>
          </a:p>
        </p:txBody>
      </p:sp>
      <p:sp>
        <p:nvSpPr>
          <p:cNvPr id="9" name="TextBox 8"/>
          <p:cNvSpPr txBox="1"/>
          <p:nvPr/>
        </p:nvSpPr>
        <p:spPr>
          <a:xfrm>
            <a:off x="3771900" y="4625383"/>
            <a:ext cx="43434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What are the design principles and rules that we need to establish to create a new field of…</a:t>
            </a:r>
          </a:p>
        </p:txBody>
      </p:sp>
      <p:sp>
        <p:nvSpPr>
          <p:cNvPr id="12" name="TextBox 11"/>
          <p:cNvSpPr txBox="1"/>
          <p:nvPr/>
        </p:nvSpPr>
        <p:spPr>
          <a:xfrm>
            <a:off x="3657600" y="5486400"/>
            <a:ext cx="4572000" cy="338554"/>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 artificial sensory interfaces</a:t>
            </a:r>
          </a:p>
        </p:txBody>
      </p:sp>
      <p:sp>
        <p:nvSpPr>
          <p:cNvPr id="2" name="Slide Number Placeholder 1"/>
          <p:cNvSpPr>
            <a:spLocks noGrp="1"/>
          </p:cNvSpPr>
          <p:nvPr>
            <p:ph type="sldNum" sz="quarter" idx="12"/>
          </p:nvPr>
        </p:nvSpPr>
        <p:spPr/>
        <p:txBody>
          <a:bodyPr/>
          <a:lstStyle/>
          <a:p>
            <a:fld id="{879085A8-95B6-4CCC-ACFD-23653EE1CBB6}" type="slidenum">
              <a:rPr lang="en-US" smtClean="0"/>
              <a:t>41</a:t>
            </a:fld>
            <a:endParaRPr lang="en-US"/>
          </a:p>
        </p:txBody>
      </p:sp>
    </p:spTree>
    <p:extLst>
      <p:ext uri="{BB962C8B-B14F-4D97-AF65-F5344CB8AC3E}">
        <p14:creationId xmlns:p14="http://schemas.microsoft.com/office/powerpoint/2010/main" val="1204227834"/>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85750" y="1714501"/>
            <a:ext cx="8572500" cy="861774"/>
          </a:xfrm>
          <a:prstGeom prst="rect">
            <a:avLst/>
          </a:prstGeom>
          <a:solidFill>
            <a:schemeClr val="bg1"/>
          </a:solidFill>
          <a:ln w="19050">
            <a:solidFill>
              <a:schemeClr val="tx1"/>
            </a:solidFill>
          </a:ln>
        </p:spPr>
        <p:txBody>
          <a:bodyPr wrap="square" rtlCol="0" anchor="ctr">
            <a:spAutoFit/>
          </a:bodyPr>
          <a:lstStyle/>
          <a:p>
            <a:r>
              <a:rPr lang="en-US" sz="1400" dirty="0">
                <a:latin typeface="Anime Ace 2.0 BB" pitchFamily="50" charset="0"/>
              </a:rPr>
              <a:t>i</a:t>
            </a:r>
            <a:r>
              <a:rPr lang="en-US" sz="1400" dirty="0" smtClean="0">
                <a:latin typeface="Anime Ace 2.0 BB" pitchFamily="50" charset="0"/>
              </a:rPr>
              <a:t> Proximity sensing:</a:t>
            </a:r>
          </a:p>
          <a:p>
            <a:endParaRPr lang="en-US" sz="1400" dirty="0">
              <a:latin typeface="Anime Ace 2.0 BB" pitchFamily="50" charset="0"/>
            </a:endParaRPr>
          </a:p>
          <a:p>
            <a:r>
              <a:rPr lang="en-US" sz="1100" dirty="0" smtClean="0">
                <a:latin typeface="Anime Ace 2.0 BB" pitchFamily="50" charset="0"/>
              </a:rPr>
              <a:t>Artificial experience with High redundancy</a:t>
            </a:r>
          </a:p>
          <a:p>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Studies</a:t>
            </a:r>
            <a:endParaRPr lang="en-US" sz="2000" dirty="0">
              <a:latin typeface="Anime Ace 2.0 BB" pitchFamily="50" charset="0"/>
            </a:endParaRPr>
          </a:p>
        </p:txBody>
      </p:sp>
      <p:sp>
        <p:nvSpPr>
          <p:cNvPr id="13" name="TextBox 12"/>
          <p:cNvSpPr txBox="1"/>
          <p:nvPr/>
        </p:nvSpPr>
        <p:spPr>
          <a:xfrm>
            <a:off x="285750" y="3143250"/>
            <a:ext cx="8572500" cy="861774"/>
          </a:xfrm>
          <a:prstGeom prst="rect">
            <a:avLst/>
          </a:prstGeom>
          <a:solidFill>
            <a:schemeClr val="bg1"/>
          </a:solidFill>
          <a:ln w="19050">
            <a:solidFill>
              <a:schemeClr val="tx1"/>
            </a:solidFill>
          </a:ln>
        </p:spPr>
        <p:txBody>
          <a:bodyPr wrap="square" rtlCol="0" anchor="ctr">
            <a:spAutoFit/>
          </a:bodyPr>
          <a:lstStyle/>
          <a:p>
            <a:r>
              <a:rPr lang="en-US" sz="1400" dirty="0">
                <a:latin typeface="Anime Ace 2.0 BB" pitchFamily="50" charset="0"/>
              </a:rPr>
              <a:t>i</a:t>
            </a:r>
            <a:r>
              <a:rPr lang="en-US" sz="1400" dirty="0" smtClean="0">
                <a:latin typeface="Anime Ace 2.0 BB" pitchFamily="50" charset="0"/>
              </a:rPr>
              <a:t>i Temperature sensing:</a:t>
            </a:r>
          </a:p>
          <a:p>
            <a:endParaRPr lang="en-US" sz="1400" dirty="0">
              <a:latin typeface="Anime Ace 2.0 BB" pitchFamily="50" charset="0"/>
            </a:endParaRPr>
          </a:p>
          <a:p>
            <a:r>
              <a:rPr lang="en-US" sz="1100" dirty="0" smtClean="0">
                <a:latin typeface="Anime Ace 2.0 BB" pitchFamily="50" charset="0"/>
              </a:rPr>
              <a:t>Artificial sensory experience with no redundancy</a:t>
            </a:r>
          </a:p>
          <a:p>
            <a:endParaRPr lang="en-US" sz="1100" dirty="0">
              <a:latin typeface="Anime Ace 2.0 BB" pitchFamily="50" charset="0"/>
            </a:endParaRPr>
          </a:p>
        </p:txBody>
      </p:sp>
      <p:sp>
        <p:nvSpPr>
          <p:cNvPr id="14" name="TextBox 13"/>
          <p:cNvSpPr txBox="1"/>
          <p:nvPr/>
        </p:nvSpPr>
        <p:spPr>
          <a:xfrm>
            <a:off x="285750" y="4572001"/>
            <a:ext cx="8572500" cy="861774"/>
          </a:xfrm>
          <a:prstGeom prst="rect">
            <a:avLst/>
          </a:prstGeom>
          <a:solidFill>
            <a:schemeClr val="bg1"/>
          </a:solidFill>
          <a:ln w="19050">
            <a:solidFill>
              <a:schemeClr val="tx1"/>
            </a:solidFill>
          </a:ln>
        </p:spPr>
        <p:txBody>
          <a:bodyPr wrap="square" rtlCol="0" anchor="ctr">
            <a:spAutoFit/>
          </a:bodyPr>
          <a:lstStyle/>
          <a:p>
            <a:r>
              <a:rPr lang="en-US" sz="1400" dirty="0">
                <a:latin typeface="Anime Ace 2.0 BB" pitchFamily="50" charset="0"/>
              </a:rPr>
              <a:t>i</a:t>
            </a:r>
            <a:r>
              <a:rPr lang="en-US" sz="1400" dirty="0" smtClean="0">
                <a:latin typeface="Anime Ace 2.0 BB" pitchFamily="50" charset="0"/>
              </a:rPr>
              <a:t>ii Mobile sensors:</a:t>
            </a:r>
          </a:p>
          <a:p>
            <a:endParaRPr lang="en-US" sz="1400" dirty="0">
              <a:latin typeface="Anime Ace 2.0 BB" pitchFamily="50" charset="0"/>
            </a:endParaRPr>
          </a:p>
          <a:p>
            <a:r>
              <a:rPr lang="en-US" sz="1100" dirty="0" smtClean="0">
                <a:latin typeface="Anime Ace 2.0 BB" pitchFamily="50" charset="0"/>
              </a:rPr>
              <a:t>Artificial sensory experience </a:t>
            </a:r>
            <a:r>
              <a:rPr lang="en-US" sz="1100" dirty="0">
                <a:latin typeface="Anime Ace 2.0 BB" pitchFamily="50" charset="0"/>
              </a:rPr>
              <a:t>with unknown </a:t>
            </a:r>
            <a:r>
              <a:rPr lang="en-US" sz="1100" dirty="0" smtClean="0">
                <a:latin typeface="Anime Ace 2.0 BB" pitchFamily="50" charset="0"/>
              </a:rPr>
              <a:t>context</a:t>
            </a:r>
          </a:p>
          <a:p>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42</a:t>
            </a:fld>
            <a:endParaRPr lang="en-US"/>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96427" y="989003"/>
            <a:ext cx="3222767" cy="5739273"/>
            <a:chOff x="4800600" y="989002"/>
            <a:chExt cx="3222767" cy="5739273"/>
          </a:xfrm>
        </p:grpSpPr>
        <p:pic>
          <p:nvPicPr>
            <p:cNvPr id="12"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4800600" y="989002"/>
              <a:ext cx="3222767" cy="573927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074674" y="1520405"/>
              <a:ext cx="2674619" cy="47548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217326" y="991159"/>
            <a:ext cx="3222767" cy="5739273"/>
            <a:chOff x="320533" y="989002"/>
            <a:chExt cx="3222767" cy="5739273"/>
          </a:xfrm>
        </p:grpSpPr>
        <p:pic>
          <p:nvPicPr>
            <p:cNvPr id="11"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320533" y="989002"/>
              <a:ext cx="3222767" cy="573927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94607" y="1520405"/>
              <a:ext cx="2674619" cy="475487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114300" y="114301"/>
            <a:ext cx="4914900" cy="68580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75245" y="228600"/>
            <a:ext cx="3564313"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Sensitivity Control</a:t>
            </a:r>
            <a:endParaRPr lang="en-US" sz="2000" dirty="0">
              <a:latin typeface="Anime Ace 2.0 BB" pitchFamily="50" charset="0"/>
            </a:endParaRPr>
          </a:p>
        </p:txBody>
      </p:sp>
      <p:sp>
        <p:nvSpPr>
          <p:cNvPr id="5" name="Oval Callout 4"/>
          <p:cNvSpPr/>
          <p:nvPr/>
        </p:nvSpPr>
        <p:spPr>
          <a:xfrm>
            <a:off x="3040627" y="1600200"/>
            <a:ext cx="1120817" cy="457200"/>
          </a:xfrm>
          <a:prstGeom prst="wedgeEllipseCallout">
            <a:avLst>
              <a:gd name="adj1" fmla="val -57850"/>
              <a:gd name="adj2" fmla="val 14551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US" sz="1100" dirty="0">
                <a:solidFill>
                  <a:schemeClr val="tx1"/>
                </a:solidFill>
                <a:latin typeface="Anime Ace 2.0 BB" pitchFamily="50" charset="0"/>
              </a:rPr>
              <a:t>slider</a:t>
            </a:r>
            <a:endParaRPr lang="en-US" sz="1100" dirty="0">
              <a:solidFill>
                <a:schemeClr val="tx1"/>
              </a:solidFill>
              <a:latin typeface="Anime Ace 2.0 BB" pitchFamily="50" charset="0"/>
            </a:endParaRPr>
          </a:p>
        </p:txBody>
      </p:sp>
      <p:sp>
        <p:nvSpPr>
          <p:cNvPr id="17" name="Oval Callout 16"/>
          <p:cNvSpPr/>
          <p:nvPr/>
        </p:nvSpPr>
        <p:spPr>
          <a:xfrm>
            <a:off x="2806483" y="2971800"/>
            <a:ext cx="1422618" cy="571500"/>
          </a:xfrm>
          <a:prstGeom prst="wedgeEllipseCallout">
            <a:avLst>
              <a:gd name="adj1" fmla="val -102363"/>
              <a:gd name="adj2" fmla="val 1470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US" sz="1100" dirty="0" err="1">
                <a:solidFill>
                  <a:schemeClr val="tx1"/>
                </a:solidFill>
                <a:latin typeface="Anime Ace 2.0 BB" pitchFamily="50" charset="0"/>
              </a:rPr>
              <a:t>Number</a:t>
            </a:r>
            <a:r>
              <a:rPr lang="es-US" sz="1100" dirty="0">
                <a:solidFill>
                  <a:schemeClr val="tx1"/>
                </a:solidFill>
                <a:latin typeface="Anime Ace 2.0 BB" pitchFamily="50" charset="0"/>
              </a:rPr>
              <a:t> </a:t>
            </a:r>
            <a:r>
              <a:rPr lang="es-US" sz="1100" dirty="0" err="1">
                <a:solidFill>
                  <a:schemeClr val="tx1"/>
                </a:solidFill>
                <a:latin typeface="Anime Ace 2.0 BB" pitchFamily="50" charset="0"/>
              </a:rPr>
              <a:t>Picker</a:t>
            </a:r>
            <a:endParaRPr lang="en-US" sz="1100" dirty="0">
              <a:solidFill>
                <a:schemeClr val="tx1"/>
              </a:solidFill>
              <a:latin typeface="Anime Ace 2.0 BB" pitchFamily="50" charset="0"/>
            </a:endParaRPr>
          </a:p>
        </p:txBody>
      </p:sp>
      <p:sp>
        <p:nvSpPr>
          <p:cNvPr id="18" name="TextBox 17"/>
          <p:cNvSpPr txBox="1"/>
          <p:nvPr/>
        </p:nvSpPr>
        <p:spPr>
          <a:xfrm>
            <a:off x="6629400" y="2792005"/>
            <a:ext cx="2204782"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the sensitivity dial to change the mapping between the sensed signal and the frequency response</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43</a:t>
            </a:fld>
            <a:endParaRPr lang="en-US"/>
          </a:p>
        </p:txBody>
      </p:sp>
    </p:spTree>
    <p:extLst>
      <p:ext uri="{BB962C8B-B14F-4D97-AF65-F5344CB8AC3E}">
        <p14:creationId xmlns:p14="http://schemas.microsoft.com/office/powerpoint/2010/main" val="966215112"/>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3605" t="10991" r="13134" b="27957"/>
          <a:stretch/>
        </p:blipFill>
        <p:spPr>
          <a:xfrm>
            <a:off x="4553939" y="5393667"/>
            <a:ext cx="2438400" cy="1371600"/>
          </a:xfrm>
          <a:prstGeom prst="rect">
            <a:avLst/>
          </a:prstGeom>
          <a:ln w="28575">
            <a:solidFill>
              <a:schemeClr val="tx1"/>
            </a:solidFill>
          </a:ln>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0219" r="21342" b="14860"/>
          <a:stretch/>
        </p:blipFill>
        <p:spPr>
          <a:xfrm>
            <a:off x="7122462" y="4930799"/>
            <a:ext cx="1903007" cy="1834467"/>
          </a:xfrm>
          <a:prstGeom prst="rect">
            <a:avLst/>
          </a:prstGeom>
          <a:ln w="28575">
            <a:solidFill>
              <a:schemeClr val="tx1"/>
            </a:solidFill>
          </a:ln>
        </p:spPr>
      </p:pic>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24763" r="5253" b="22336"/>
          <a:stretch/>
        </p:blipFill>
        <p:spPr>
          <a:xfrm>
            <a:off x="7122460" y="3431432"/>
            <a:ext cx="1903008" cy="1369168"/>
          </a:xfrm>
          <a:prstGeom prst="rect">
            <a:avLst/>
          </a:prstGeom>
          <a:ln w="28575">
            <a:solidFill>
              <a:schemeClr val="tx1"/>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939" y="3429000"/>
            <a:ext cx="2438400" cy="1828800"/>
          </a:xfrm>
          <a:prstGeom prst="rect">
            <a:avLst/>
          </a:prstGeom>
          <a:ln w="28575">
            <a:solidFill>
              <a:schemeClr val="tx1"/>
            </a:solidFill>
          </a:ln>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r="2775" b="15437"/>
          <a:stretch/>
        </p:blipFill>
        <p:spPr>
          <a:xfrm>
            <a:off x="2753934" y="4411334"/>
            <a:ext cx="1636913" cy="2353933"/>
          </a:xfrm>
          <a:prstGeom prst="rect">
            <a:avLst/>
          </a:prstGeom>
          <a:ln w="28575">
            <a:solidFill>
              <a:schemeClr val="tx1"/>
            </a:solidFill>
          </a:ln>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576" y="3429000"/>
            <a:ext cx="2502200" cy="3336267"/>
          </a:xfrm>
          <a:prstGeom prst="rect">
            <a:avLst/>
          </a:prstGeom>
          <a:ln w="28575">
            <a:solidFill>
              <a:schemeClr val="tx1"/>
            </a:solidFill>
          </a:ln>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13740" r="21975"/>
          <a:stretch/>
        </p:blipFill>
        <p:spPr>
          <a:xfrm>
            <a:off x="6282268" y="118533"/>
            <a:ext cx="2743201" cy="3200400"/>
          </a:xfrm>
          <a:prstGeom prst="rect">
            <a:avLst/>
          </a:prstGeom>
          <a:ln w="28575">
            <a:solidFill>
              <a:schemeClr val="tx1"/>
            </a:solidFill>
          </a:ln>
        </p:spPr>
      </p:pic>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16415" t="3092" r="17120" b="8229"/>
          <a:stretch/>
        </p:blipFill>
        <p:spPr>
          <a:xfrm>
            <a:off x="2971802" y="114300"/>
            <a:ext cx="3198283" cy="32004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519329" y="3565141"/>
            <a:ext cx="29049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is asked to identify the number and shapes of the objects on the table</a:t>
            </a:r>
            <a:endParaRPr lang="en-US" sz="1100" dirty="0">
              <a:latin typeface="Anime Ace 2.0 BB" pitchFamily="50" charset="0"/>
            </a:endParaRPr>
          </a:p>
        </p:txBody>
      </p:sp>
      <p:sp>
        <p:nvSpPr>
          <p:cNvPr id="14" name="TextBox 13"/>
          <p:cNvSpPr txBox="1"/>
          <p:nvPr/>
        </p:nvSpPr>
        <p:spPr>
          <a:xfrm>
            <a:off x="3053753" y="2628900"/>
            <a:ext cx="174684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proximity sensor and a vibrator</a:t>
            </a:r>
            <a:endParaRPr lang="en-US" sz="1100" dirty="0">
              <a:latin typeface="Anime Ace 2.0 BB" pitchFamily="50" charset="0"/>
            </a:endParaRPr>
          </a:p>
        </p:txBody>
      </p:sp>
      <p:sp>
        <p:nvSpPr>
          <p:cNvPr id="5" name="TextBox 4"/>
          <p:cNvSpPr txBox="1"/>
          <p:nvPr/>
        </p:nvSpPr>
        <p:spPr>
          <a:xfrm>
            <a:off x="190335" y="1006613"/>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a:t>
            </a:r>
          </a:p>
          <a:p>
            <a:pPr algn="ctr"/>
            <a:r>
              <a:rPr lang="en-US" sz="2000" dirty="0" smtClean="0">
                <a:latin typeface="Anime Ace 2.0 BB" pitchFamily="50" charset="0"/>
              </a:rPr>
              <a:t>proximity</a:t>
            </a:r>
            <a:endParaRPr lang="en-US" sz="2000" dirty="0">
              <a:latin typeface="Anime Ace 2.0 BB" pitchFamily="50" charset="0"/>
            </a:endParaRPr>
          </a:p>
        </p:txBody>
      </p:sp>
      <p:sp>
        <p:nvSpPr>
          <p:cNvPr id="3" name="Oval Callout 2"/>
          <p:cNvSpPr/>
          <p:nvPr/>
        </p:nvSpPr>
        <p:spPr>
          <a:xfrm flipH="1">
            <a:off x="5829300" y="2740921"/>
            <a:ext cx="1485900" cy="376123"/>
          </a:xfrm>
          <a:prstGeom prst="wedgeEllipseCallout">
            <a:avLst>
              <a:gd name="adj1" fmla="val -72885"/>
              <a:gd name="adj2" fmla="val -3376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vibrator</a:t>
            </a:r>
            <a:endParaRPr lang="en-US" sz="1100" dirty="0">
              <a:solidFill>
                <a:schemeClr val="tx1"/>
              </a:solidFill>
              <a:latin typeface="Anime Ace 2.0 BB" pitchFamily="50" charset="0"/>
            </a:endParaRPr>
          </a:p>
        </p:txBody>
      </p:sp>
      <p:sp>
        <p:nvSpPr>
          <p:cNvPr id="12" name="TextBox 11"/>
          <p:cNvSpPr txBox="1"/>
          <p:nvPr/>
        </p:nvSpPr>
        <p:spPr>
          <a:xfrm>
            <a:off x="4690534" y="4930799"/>
            <a:ext cx="2967566"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was done 3 times. With Bars, flat shapes and volumes.</a:t>
            </a:r>
            <a:endParaRPr lang="en-US" sz="1100" dirty="0">
              <a:latin typeface="Anime Ace 2.0 BB" pitchFamily="50" charset="0"/>
            </a:endParaRPr>
          </a:p>
        </p:txBody>
      </p:sp>
      <p:sp>
        <p:nvSpPr>
          <p:cNvPr id="23" name="Oval Callout 22"/>
          <p:cNvSpPr/>
          <p:nvPr/>
        </p:nvSpPr>
        <p:spPr>
          <a:xfrm flipH="1">
            <a:off x="7658100" y="1828801"/>
            <a:ext cx="1485900" cy="376123"/>
          </a:xfrm>
          <a:prstGeom prst="wedgeEllipseCallout">
            <a:avLst>
              <a:gd name="adj1" fmla="val 27550"/>
              <a:gd name="adj2" fmla="val -1977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sensor</a:t>
            </a:r>
            <a:endParaRPr lang="en-US" sz="1100" dirty="0">
              <a:solidFill>
                <a:schemeClr val="tx1"/>
              </a:solidFill>
              <a:latin typeface="Anime Ace 2.0 BB" pitchFamily="50" charset="0"/>
            </a:endParaRPr>
          </a:p>
        </p:txBody>
      </p:sp>
      <p:sp>
        <p:nvSpPr>
          <p:cNvPr id="19" name="Oval Callout 18"/>
          <p:cNvSpPr/>
          <p:nvPr/>
        </p:nvSpPr>
        <p:spPr>
          <a:xfrm flipH="1">
            <a:off x="7429500" y="228600"/>
            <a:ext cx="1485900" cy="457200"/>
          </a:xfrm>
          <a:prstGeom prst="wedgeEllipseCallout">
            <a:avLst>
              <a:gd name="adj1" fmla="val 59480"/>
              <a:gd name="adj2" fmla="val 1089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Power and </a:t>
            </a:r>
            <a:r>
              <a:rPr lang="en-US" sz="1100" dirty="0" err="1" smtClean="0">
                <a:solidFill>
                  <a:schemeClr val="tx1"/>
                </a:solidFill>
                <a:latin typeface="Anime Ace 2.0 BB" pitchFamily="50" charset="0"/>
              </a:rPr>
              <a:t>ioio</a:t>
            </a:r>
            <a:endParaRPr lang="en-US" sz="1100" dirty="0">
              <a:solidFill>
                <a:schemeClr val="tx1"/>
              </a:solidFill>
              <a:latin typeface="Anime Ace 2.0 BB" pitchFamily="50" charset="0"/>
            </a:endParaRPr>
          </a:p>
        </p:txBody>
      </p:sp>
      <p:sp>
        <p:nvSpPr>
          <p:cNvPr id="7" name="Slide Number Placeholder 6"/>
          <p:cNvSpPr>
            <a:spLocks noGrp="1"/>
          </p:cNvSpPr>
          <p:nvPr>
            <p:ph type="sldNum" sz="quarter" idx="12"/>
          </p:nvPr>
        </p:nvSpPr>
        <p:spPr/>
        <p:txBody>
          <a:bodyPr/>
          <a:lstStyle/>
          <a:p>
            <a:fld id="{879085A8-95B6-4CCC-ACFD-23653EE1CBB6}" type="slidenum">
              <a:rPr lang="en-US" smtClean="0"/>
              <a:t>44</a:t>
            </a:fld>
            <a:endParaRPr lang="en-US"/>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71" r="6250"/>
          <a:stretch/>
        </p:blipFill>
        <p:spPr>
          <a:xfrm>
            <a:off x="5486400" y="172235"/>
            <a:ext cx="3515264" cy="3200400"/>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252" r="12770"/>
          <a:stretch/>
        </p:blipFill>
        <p:spPr>
          <a:xfrm>
            <a:off x="2143664" y="172235"/>
            <a:ext cx="3114136" cy="3200400"/>
          </a:xfrm>
          <a:prstGeom prst="rect">
            <a:avLst/>
          </a:prstGeom>
          <a:ln w="28575">
            <a:solidFill>
              <a:schemeClr val="tx1"/>
            </a:solidFill>
          </a:ln>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9716" r="28033"/>
          <a:stretch/>
        </p:blipFill>
        <p:spPr>
          <a:xfrm>
            <a:off x="112143" y="172235"/>
            <a:ext cx="1802921" cy="3200400"/>
          </a:xfrm>
          <a:prstGeom prst="rect">
            <a:avLst/>
          </a:prstGeom>
          <a:ln w="28575">
            <a:solidFill>
              <a:schemeClr val="tx1"/>
            </a:solidFill>
          </a:ln>
        </p:spPr>
      </p:pic>
      <p:sp>
        <p:nvSpPr>
          <p:cNvPr id="7" name="TextBox 6"/>
          <p:cNvSpPr txBox="1"/>
          <p:nvPr/>
        </p:nvSpPr>
        <p:spPr>
          <a:xfrm>
            <a:off x="1485900" y="3429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one</a:t>
            </a:r>
            <a:endParaRPr lang="en-US" sz="2000" dirty="0">
              <a:latin typeface="Anime Ace 2.0 BB" pitchFamily="50" charset="0"/>
            </a:endParaRPr>
          </a:p>
        </p:txBody>
      </p:sp>
      <p:sp>
        <p:nvSpPr>
          <p:cNvPr id="9" name="TextBox 8"/>
          <p:cNvSpPr txBox="1"/>
          <p:nvPr/>
        </p:nvSpPr>
        <p:spPr>
          <a:xfrm>
            <a:off x="1714500" y="2857502"/>
            <a:ext cx="5715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to identify the number of bars on the table from 0 to 3</a:t>
            </a:r>
            <a:endParaRPr lang="en-US" sz="1100" dirty="0">
              <a:latin typeface="Anime Ace 2.0 BB" pitchFamily="50" charset="0"/>
            </a:endParaRPr>
          </a:p>
        </p:txBody>
      </p:sp>
      <p:sp>
        <p:nvSpPr>
          <p:cNvPr id="4" name="Slide Number Placeholder 3"/>
          <p:cNvSpPr>
            <a:spLocks noGrp="1"/>
          </p:cNvSpPr>
          <p:nvPr>
            <p:ph type="sldNum" sz="quarter" idx="12"/>
          </p:nvPr>
        </p:nvSpPr>
        <p:spPr/>
        <p:txBody>
          <a:bodyPr/>
          <a:lstStyle/>
          <a:p>
            <a:fld id="{879085A8-95B6-4CCC-ACFD-23653EE1CBB6}" type="slidenum">
              <a:rPr lang="en-US" smtClean="0"/>
              <a:t>45</a:t>
            </a:fld>
            <a:endParaRPr lang="en-US"/>
          </a:p>
        </p:txBody>
      </p:sp>
      <p:graphicFrame>
        <p:nvGraphicFramePr>
          <p:cNvPr id="11" name="Chart 10"/>
          <p:cNvGraphicFramePr/>
          <p:nvPr>
            <p:extLst>
              <p:ext uri="{D42A27DB-BD31-4B8C-83A1-F6EECF244321}">
                <p14:modId xmlns:p14="http://schemas.microsoft.com/office/powerpoint/2010/main" val="2979069085"/>
              </p:ext>
            </p:extLst>
          </p:nvPr>
        </p:nvGraphicFramePr>
        <p:xfrm>
          <a:off x="457200" y="3642968"/>
          <a:ext cx="3656965"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4621696" y="6124558"/>
            <a:ext cx="6858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 17</a:t>
            </a: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020" r="19297"/>
          <a:stretch/>
        </p:blipFill>
        <p:spPr>
          <a:xfrm>
            <a:off x="6098875" y="149358"/>
            <a:ext cx="2926080" cy="3195217"/>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8059" r="18463"/>
          <a:stretch/>
        </p:blipFill>
        <p:spPr>
          <a:xfrm>
            <a:off x="3213339" y="146765"/>
            <a:ext cx="2708695" cy="3200400"/>
          </a:xfrm>
          <a:prstGeom prst="rect">
            <a:avLst/>
          </a:prstGeom>
          <a:ln w="28575">
            <a:solidFill>
              <a:schemeClr val="tx1"/>
            </a:solidFill>
          </a:ln>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843" r="13662"/>
          <a:stretch/>
        </p:blipFill>
        <p:spPr>
          <a:xfrm>
            <a:off x="113698" y="146765"/>
            <a:ext cx="2922801"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two</a:t>
            </a:r>
            <a:endParaRPr lang="en-US" sz="2000" dirty="0">
              <a:latin typeface="Anime Ace 2.0 BB" pitchFamily="50" charset="0"/>
            </a:endParaRPr>
          </a:p>
        </p:txBody>
      </p:sp>
      <p:sp>
        <p:nvSpPr>
          <p:cNvPr id="9" name="TextBox 8"/>
          <p:cNvSpPr txBox="1"/>
          <p:nvPr/>
        </p:nvSpPr>
        <p:spPr>
          <a:xfrm>
            <a:off x="178999" y="2833778"/>
            <a:ext cx="82490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circle</a:t>
            </a:r>
            <a:endParaRPr lang="en-US" sz="1100" dirty="0">
              <a:latin typeface="Anime Ace 2.0 BB" pitchFamily="50" charset="0"/>
            </a:endParaRPr>
          </a:p>
        </p:txBody>
      </p:sp>
      <p:sp>
        <p:nvSpPr>
          <p:cNvPr id="10" name="TextBox 9"/>
          <p:cNvSpPr txBox="1"/>
          <p:nvPr/>
        </p:nvSpPr>
        <p:spPr>
          <a:xfrm>
            <a:off x="3429000" y="2833778"/>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rectangle</a:t>
            </a:r>
            <a:endParaRPr lang="en-US" sz="1100" dirty="0">
              <a:latin typeface="Anime Ace 2.0 BB" pitchFamily="50" charset="0"/>
            </a:endParaRPr>
          </a:p>
        </p:txBody>
      </p:sp>
      <p:sp>
        <p:nvSpPr>
          <p:cNvPr id="11" name="TextBox 10"/>
          <p:cNvSpPr txBox="1"/>
          <p:nvPr/>
        </p:nvSpPr>
        <p:spPr>
          <a:xfrm>
            <a:off x="6286500" y="2833778"/>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triangle</a:t>
            </a:r>
            <a:endParaRPr lang="en-US" sz="1100" dirty="0">
              <a:latin typeface="Anime Ace 2.0 BB" pitchFamily="50" charset="0"/>
            </a:endParaRPr>
          </a:p>
        </p:txBody>
      </p:sp>
      <p:sp>
        <p:nvSpPr>
          <p:cNvPr id="4" name="Slide Number Placeholder 3"/>
          <p:cNvSpPr>
            <a:spLocks noGrp="1"/>
          </p:cNvSpPr>
          <p:nvPr>
            <p:ph type="sldNum" sz="quarter" idx="12"/>
          </p:nvPr>
        </p:nvSpPr>
        <p:spPr/>
        <p:txBody>
          <a:bodyPr/>
          <a:lstStyle/>
          <a:p>
            <a:fld id="{879085A8-95B6-4CCC-ACFD-23653EE1CBB6}" type="slidenum">
              <a:rPr lang="en-US" smtClean="0"/>
              <a:t>46</a:t>
            </a:fld>
            <a:endParaRPr lang="en-US"/>
          </a:p>
        </p:txBody>
      </p:sp>
      <p:graphicFrame>
        <p:nvGraphicFramePr>
          <p:cNvPr id="12" name="Chart 11"/>
          <p:cNvGraphicFramePr/>
          <p:nvPr>
            <p:extLst>
              <p:ext uri="{D42A27DB-BD31-4B8C-83A1-F6EECF244321}">
                <p14:modId xmlns:p14="http://schemas.microsoft.com/office/powerpoint/2010/main" val="670654986"/>
              </p:ext>
            </p:extLst>
          </p:nvPr>
        </p:nvGraphicFramePr>
        <p:xfrm>
          <a:off x="342900" y="3771900"/>
          <a:ext cx="3905885"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4621696" y="6124558"/>
            <a:ext cx="6858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 17</a:t>
            </a:r>
          </a:p>
        </p:txBody>
      </p:sp>
    </p:spTree>
    <p:extLst>
      <p:ext uri="{BB962C8B-B14F-4D97-AF65-F5344CB8AC3E}">
        <p14:creationId xmlns:p14="http://schemas.microsoft.com/office/powerpoint/2010/main" val="2313204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695" t="202" r="18733" b="-202"/>
          <a:stretch/>
        </p:blipFill>
        <p:spPr>
          <a:xfrm>
            <a:off x="6236900" y="99204"/>
            <a:ext cx="2755421" cy="3200400"/>
          </a:xfrm>
          <a:prstGeom prst="rect">
            <a:avLst/>
          </a:prstGeom>
          <a:ln w="28575">
            <a:solidFill>
              <a:schemeClr val="tx1"/>
            </a:solidFill>
          </a:ln>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50" r="14412"/>
          <a:stretch/>
        </p:blipFill>
        <p:spPr>
          <a:xfrm>
            <a:off x="3096883" y="99204"/>
            <a:ext cx="2950234" cy="3200400"/>
          </a:xfrm>
          <a:prstGeom prst="rect">
            <a:avLst/>
          </a:prstGeom>
          <a:ln w="28575">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604" r="16695"/>
          <a:stretch/>
        </p:blipFill>
        <p:spPr>
          <a:xfrm>
            <a:off x="103518" y="99204"/>
            <a:ext cx="2803584"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three</a:t>
            </a:r>
            <a:endParaRPr lang="en-US" sz="2000" dirty="0">
              <a:latin typeface="Anime Ace 2.0 BB" pitchFamily="50" charset="0"/>
            </a:endParaRPr>
          </a:p>
        </p:txBody>
      </p:sp>
      <p:sp>
        <p:nvSpPr>
          <p:cNvPr id="11" name="TextBox 10"/>
          <p:cNvSpPr txBox="1"/>
          <p:nvPr/>
        </p:nvSpPr>
        <p:spPr>
          <a:xfrm>
            <a:off x="178998" y="2833778"/>
            <a:ext cx="96400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sphere</a:t>
            </a:r>
            <a:endParaRPr lang="en-US" sz="1100" dirty="0">
              <a:latin typeface="Anime Ace 2.0 BB" pitchFamily="50" charset="0"/>
            </a:endParaRPr>
          </a:p>
        </p:txBody>
      </p:sp>
      <p:sp>
        <p:nvSpPr>
          <p:cNvPr id="12" name="TextBox 11"/>
          <p:cNvSpPr txBox="1"/>
          <p:nvPr/>
        </p:nvSpPr>
        <p:spPr>
          <a:xfrm>
            <a:off x="3429000" y="2833778"/>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cube</a:t>
            </a:r>
            <a:endParaRPr lang="en-US" sz="1100" dirty="0">
              <a:latin typeface="Anime Ace 2.0 BB" pitchFamily="50" charset="0"/>
            </a:endParaRPr>
          </a:p>
        </p:txBody>
      </p:sp>
      <p:sp>
        <p:nvSpPr>
          <p:cNvPr id="13" name="TextBox 12"/>
          <p:cNvSpPr txBox="1"/>
          <p:nvPr/>
        </p:nvSpPr>
        <p:spPr>
          <a:xfrm>
            <a:off x="6286500" y="2833778"/>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prism</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47</a:t>
            </a:fld>
            <a:endParaRPr lang="en-US"/>
          </a:p>
        </p:txBody>
      </p:sp>
      <p:graphicFrame>
        <p:nvGraphicFramePr>
          <p:cNvPr id="14" name="Chart 13"/>
          <p:cNvGraphicFramePr/>
          <p:nvPr>
            <p:extLst>
              <p:ext uri="{D42A27DB-BD31-4B8C-83A1-F6EECF244321}">
                <p14:modId xmlns:p14="http://schemas.microsoft.com/office/powerpoint/2010/main" val="150722882"/>
              </p:ext>
            </p:extLst>
          </p:nvPr>
        </p:nvGraphicFramePr>
        <p:xfrm>
          <a:off x="457200" y="3657600"/>
          <a:ext cx="36576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5" name="TextBox 14"/>
          <p:cNvSpPr txBox="1"/>
          <p:nvPr/>
        </p:nvSpPr>
        <p:spPr>
          <a:xfrm>
            <a:off x="4621696" y="6124558"/>
            <a:ext cx="6858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 17</a:t>
            </a:r>
          </a:p>
        </p:txBody>
      </p:sp>
    </p:spTree>
    <p:extLst>
      <p:ext uri="{BB962C8B-B14F-4D97-AF65-F5344CB8AC3E}">
        <p14:creationId xmlns:p14="http://schemas.microsoft.com/office/powerpoint/2010/main" val="3106349422"/>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TitoAlfaro\Documents\PhDThesis\images\20141027_14192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14" r="7018" b="12195"/>
          <a:stretch/>
        </p:blipFill>
        <p:spPr bwMode="auto">
          <a:xfrm>
            <a:off x="5715000" y="4608152"/>
            <a:ext cx="3312622" cy="20865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descr="C:\Users\TitoAlfaro\Documents\PhDThesis\images\20141027_14131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3782" b="23625"/>
          <a:stretch/>
        </p:blipFill>
        <p:spPr bwMode="auto">
          <a:xfrm>
            <a:off x="5715000" y="3437156"/>
            <a:ext cx="3312622" cy="10582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TitoAlfaro\Documents\PhDThesis\images\20141027_14183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9149"/>
          <a:stretch/>
        </p:blipFill>
        <p:spPr bwMode="auto">
          <a:xfrm>
            <a:off x="114300" y="3437157"/>
            <a:ext cx="5372100" cy="325755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C:\Users\TitoAlfaro\Documents\PhDThesis\images\IMG_0017 (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386" b="21077"/>
          <a:stretch/>
        </p:blipFill>
        <p:spPr bwMode="auto">
          <a:xfrm>
            <a:off x="3062534" y="114300"/>
            <a:ext cx="596508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62535" y="342900"/>
            <a:ext cx="3681167"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Outward IR sensor on the forehead</a:t>
            </a:r>
          </a:p>
        </p:txBody>
      </p:sp>
      <p:sp>
        <p:nvSpPr>
          <p:cNvPr id="17" name="TextBox 16"/>
          <p:cNvSpPr txBox="1"/>
          <p:nvPr/>
        </p:nvSpPr>
        <p:spPr>
          <a:xfrm>
            <a:off x="6743700" y="2514600"/>
            <a:ext cx="21717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 creates feedback on the forehead</a:t>
            </a:r>
          </a:p>
        </p:txBody>
      </p:sp>
      <p:sp>
        <p:nvSpPr>
          <p:cNvPr id="18" name="TextBox 17"/>
          <p:cNvSpPr txBox="1"/>
          <p:nvPr/>
        </p:nvSpPr>
        <p:spPr>
          <a:xfrm>
            <a:off x="2625830" y="3535381"/>
            <a:ext cx="282247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are asked to identify which </a:t>
            </a:r>
            <a:r>
              <a:rPr lang="en-US" sz="1100" dirty="0" err="1" smtClean="0">
                <a:latin typeface="Anime Ace 2.0 BB" pitchFamily="50" charset="0"/>
              </a:rPr>
              <a:t>peltier</a:t>
            </a:r>
            <a:r>
              <a:rPr lang="en-US" sz="1100" dirty="0" smtClean="0">
                <a:latin typeface="Anime Ace 2.0 BB" pitchFamily="50" charset="0"/>
              </a:rPr>
              <a:t> device is warm.</a:t>
            </a:r>
          </a:p>
        </p:txBody>
      </p:sp>
      <p:sp>
        <p:nvSpPr>
          <p:cNvPr id="20" name="TextBox 19"/>
          <p:cNvSpPr txBox="1"/>
          <p:nvPr/>
        </p:nvSpPr>
        <p:spPr>
          <a:xfrm>
            <a:off x="5715002" y="6094543"/>
            <a:ext cx="215316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done 12 times.</a:t>
            </a:r>
          </a:p>
        </p:txBody>
      </p:sp>
      <p:sp>
        <p:nvSpPr>
          <p:cNvPr id="15" name="TextBox 14"/>
          <p:cNvSpPr txBox="1"/>
          <p:nvPr/>
        </p:nvSpPr>
        <p:spPr>
          <a:xfrm>
            <a:off x="190335" y="1006613"/>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48</a:t>
            </a:fld>
            <a:endParaRPr lang="en-US"/>
          </a:p>
        </p:txBody>
      </p:sp>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789945" y="3959525"/>
            <a:ext cx="3886199" cy="2811295"/>
            <a:chOff x="4789943" y="3959524"/>
            <a:chExt cx="3886199" cy="2811294"/>
          </a:xfrm>
        </p:grpSpPr>
        <p:pic>
          <p:nvPicPr>
            <p:cNvPr id="22" name="Picture 7"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943" y="3959524"/>
              <a:ext cx="3886199" cy="281129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C:\Users\TitoAlfaro\Documents\PhDThesis\images\Screenshot_2014-10-27-14-47-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122" y="4376985"/>
              <a:ext cx="3291840" cy="2057400"/>
            </a:xfrm>
            <a:prstGeom prst="rect">
              <a:avLst/>
            </a:prstGeom>
            <a:noFill/>
            <a:ln w="28575">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57202" y="3959525"/>
            <a:ext cx="3886199" cy="2811295"/>
            <a:chOff x="457201" y="3959524"/>
            <a:chExt cx="3886199" cy="2811294"/>
          </a:xfrm>
        </p:grpSpPr>
        <p:pic>
          <p:nvPicPr>
            <p:cNvPr id="19" name="Picture 7"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3959524"/>
              <a:ext cx="3886199" cy="281129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PhDThesis\images\Screenshot_2014-10-27-14-47-1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798" y="4376985"/>
              <a:ext cx="3291840" cy="2057400"/>
            </a:xfrm>
            <a:prstGeom prst="rect">
              <a:avLst/>
            </a:prstGeom>
            <a:noFill/>
            <a:ln w="28575">
              <a:noFill/>
            </a:ln>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3429000" y="114299"/>
            <a:ext cx="5126510" cy="3708540"/>
            <a:chOff x="3314700" y="114299"/>
            <a:chExt cx="5126510" cy="3708540"/>
          </a:xfrm>
        </p:grpSpPr>
        <p:pic>
          <p:nvPicPr>
            <p:cNvPr id="1031" name="Picture 7"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4700" y="114299"/>
              <a:ext cx="5126510" cy="370854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C:\Users\TitoAlfaro\Documents\PhDThesis\images\Screenshot_2014-10-27-14-46-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644" y="656258"/>
              <a:ext cx="4343400" cy="2714625"/>
            </a:xfrm>
            <a:prstGeom prst="rect">
              <a:avLst/>
            </a:prstGeom>
            <a:noFill/>
            <a:ln w="28575">
              <a:noFill/>
            </a:ln>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114300" y="114301"/>
            <a:ext cx="2743200" cy="370854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92502" y="1882766"/>
            <a:ext cx="2057400"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Main User Interface</a:t>
            </a:r>
          </a:p>
        </p:txBody>
      </p:sp>
      <p:sp>
        <p:nvSpPr>
          <p:cNvPr id="18" name="TextBox 17"/>
          <p:cNvSpPr txBox="1"/>
          <p:nvPr/>
        </p:nvSpPr>
        <p:spPr>
          <a:xfrm>
            <a:off x="606530" y="6274258"/>
            <a:ext cx="282247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Visual feedback, green for correct…</a:t>
            </a:r>
          </a:p>
        </p:txBody>
      </p:sp>
      <p:sp>
        <p:nvSpPr>
          <p:cNvPr id="20" name="TextBox 19"/>
          <p:cNvSpPr txBox="1"/>
          <p:nvPr/>
        </p:nvSpPr>
        <p:spPr>
          <a:xfrm>
            <a:off x="5136502" y="6484164"/>
            <a:ext cx="215316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Red for wrong.</a:t>
            </a:r>
          </a:p>
        </p:txBody>
      </p:sp>
      <p:sp>
        <p:nvSpPr>
          <p:cNvPr id="15" name="TextBox 14"/>
          <p:cNvSpPr txBox="1"/>
          <p:nvPr/>
        </p:nvSpPr>
        <p:spPr>
          <a:xfrm>
            <a:off x="190335" y="1006613"/>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49</a:t>
            </a:fld>
            <a:endParaRPr lang="en-US"/>
          </a:p>
        </p:txBody>
      </p:sp>
    </p:spTree>
    <p:extLst>
      <p:ext uri="{BB962C8B-B14F-4D97-AF65-F5344CB8AC3E}">
        <p14:creationId xmlns:p14="http://schemas.microsoft.com/office/powerpoint/2010/main" val="3261065595"/>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toAlfaro\Documents\GitHub\PhDThesis\Presentations\Proposal\ColoredSketches\Sigh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577" t="38646" r="32577" b="34269"/>
          <a:stretch/>
        </p:blipFill>
        <p:spPr bwMode="auto">
          <a:xfrm>
            <a:off x="145831" y="1028702"/>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1"/>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5</a:t>
            </a:fld>
            <a:endParaRPr lang="en-US"/>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29100" y="114299"/>
            <a:ext cx="3640610" cy="6483391"/>
            <a:chOff x="4229100" y="114299"/>
            <a:chExt cx="3640610" cy="6483390"/>
          </a:xfrm>
        </p:grpSpPr>
        <p:pic>
          <p:nvPicPr>
            <p:cNvPr id="11"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4229100" y="114299"/>
              <a:ext cx="3640610" cy="64833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PhDThesis\images\Screenshot_2014-10-27-16-05-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6828" y="685799"/>
              <a:ext cx="3034665" cy="539496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114300" y="114301"/>
            <a:ext cx="2743200" cy="380144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457200" y="1799577"/>
            <a:ext cx="2057400" cy="430887"/>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Second User Interface</a:t>
            </a:r>
          </a:p>
        </p:txBody>
      </p:sp>
      <p:sp>
        <p:nvSpPr>
          <p:cNvPr id="15" name="TextBox 14"/>
          <p:cNvSpPr txBox="1"/>
          <p:nvPr/>
        </p:nvSpPr>
        <p:spPr>
          <a:xfrm>
            <a:off x="190335" y="1006613"/>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
        <p:nvSpPr>
          <p:cNvPr id="3" name="Slide Number Placeholder 2"/>
          <p:cNvSpPr>
            <a:spLocks noGrp="1"/>
          </p:cNvSpPr>
          <p:nvPr>
            <p:ph type="sldNum" sz="quarter" idx="12"/>
          </p:nvPr>
        </p:nvSpPr>
        <p:spPr/>
        <p:txBody>
          <a:bodyPr/>
          <a:lstStyle/>
          <a:p>
            <a:fld id="{879085A8-95B6-4CCC-ACFD-23653EE1CBB6}" type="slidenum">
              <a:rPr lang="en-US" smtClean="0"/>
              <a:t>50</a:t>
            </a:fld>
            <a:endParaRPr lang="en-US"/>
          </a:p>
        </p:txBody>
      </p:sp>
    </p:spTree>
    <p:extLst>
      <p:ext uri="{BB962C8B-B14F-4D97-AF65-F5344CB8AC3E}">
        <p14:creationId xmlns:p14="http://schemas.microsoft.com/office/powerpoint/2010/main" val="2856825700"/>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51</a:t>
            </a:fld>
            <a:endParaRPr lang="en-US"/>
          </a:p>
        </p:txBody>
      </p:sp>
      <p:sp>
        <p:nvSpPr>
          <p:cNvPr id="9" name="TextBox 8"/>
          <p:cNvSpPr txBox="1"/>
          <p:nvPr/>
        </p:nvSpPr>
        <p:spPr>
          <a:xfrm>
            <a:off x="7658100" y="3668915"/>
            <a:ext cx="6858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 15</a:t>
            </a:r>
          </a:p>
        </p:txBody>
      </p:sp>
      <p:graphicFrame>
        <p:nvGraphicFramePr>
          <p:cNvPr id="10" name="Chart 9"/>
          <p:cNvGraphicFramePr/>
          <p:nvPr>
            <p:extLst>
              <p:ext uri="{D42A27DB-BD31-4B8C-83A1-F6EECF244321}">
                <p14:modId xmlns:p14="http://schemas.microsoft.com/office/powerpoint/2010/main" val="508686883"/>
              </p:ext>
            </p:extLst>
          </p:nvPr>
        </p:nvGraphicFramePr>
        <p:xfrm>
          <a:off x="1657032" y="735496"/>
          <a:ext cx="5829935"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ext uri="{D42A27DB-BD31-4B8C-83A1-F6EECF244321}">
                <p14:modId xmlns:p14="http://schemas.microsoft.com/office/powerpoint/2010/main" val="3326018316"/>
              </p:ext>
            </p:extLst>
          </p:nvPr>
        </p:nvGraphicFramePr>
        <p:xfrm>
          <a:off x="1657032" y="3771900"/>
          <a:ext cx="582993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01373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378270647"/>
              </p:ext>
            </p:extLst>
          </p:nvPr>
        </p:nvGraphicFramePr>
        <p:xfrm>
          <a:off x="5143502" y="1943100"/>
          <a:ext cx="3437889" cy="1299401"/>
        </p:xfrm>
        <a:graphic>
          <a:graphicData uri="http://schemas.openxmlformats.org/drawingml/2006/table">
            <a:tbl>
              <a:tblPr firstCol="1" bandRow="1">
                <a:tableStyleId>{69CF1AB2-1976-4502-BF36-3FF5EA218861}</a:tableStyleId>
              </a:tblPr>
              <a:tblGrid>
                <a:gridCol w="1145963"/>
                <a:gridCol w="1145963"/>
                <a:gridCol w="1145963"/>
              </a:tblGrid>
              <a:tr h="499025">
                <a:tc gridSpan="3">
                  <a:txBody>
                    <a:bodyPr/>
                    <a:lstStyle/>
                    <a:p>
                      <a:pPr marL="0" marR="0" algn="ctr">
                        <a:lnSpc>
                          <a:spcPct val="115000"/>
                        </a:lnSpc>
                        <a:spcBef>
                          <a:spcPts val="0"/>
                        </a:spcBef>
                        <a:spcAft>
                          <a:spcPts val="0"/>
                        </a:spcAft>
                      </a:pPr>
                      <a:r>
                        <a:rPr lang="en-US" sz="1500" dirty="0">
                          <a:effectLst/>
                        </a:rPr>
                        <a:t>Time and Accuracy of the last 6 turns, </a:t>
                      </a:r>
                      <a:r>
                        <a:rPr lang="en-US" sz="1500" dirty="0" smtClean="0">
                          <a:effectLst/>
                        </a:rPr>
                        <a:t>with and without</a:t>
                      </a:r>
                      <a:r>
                        <a:rPr lang="en-US" sz="1500" baseline="0" dirty="0" smtClean="0">
                          <a:effectLst/>
                        </a:rPr>
                        <a:t> feedback</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5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5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5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dirty="0" smtClean="0">
                          <a:effectLst/>
                        </a:rPr>
                        <a:t>No feedback</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600" dirty="0">
                          <a:effectLst/>
                        </a:rPr>
                        <a:t>58.01</a:t>
                      </a:r>
                      <a:endParaRPr lang="en-US" sz="18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600" dirty="0">
                          <a:effectLst/>
                        </a:rPr>
                        <a:t>66.67</a:t>
                      </a:r>
                      <a:endParaRPr lang="en-US" sz="1800" dirty="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dirty="0" smtClean="0">
                          <a:effectLst/>
                        </a:rPr>
                        <a:t>Feedback</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600" dirty="0" smtClean="0">
                          <a:effectLst/>
                        </a:rPr>
                        <a:t>45.95</a:t>
                      </a:r>
                      <a:endParaRPr lang="en-US" sz="18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600" dirty="0">
                          <a:effectLst/>
                        </a:rPr>
                        <a:t>83.33%</a:t>
                      </a:r>
                      <a:endParaRPr lang="en-US" sz="18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918782977"/>
              </p:ext>
            </p:extLst>
          </p:nvPr>
        </p:nvGraphicFramePr>
        <p:xfrm>
          <a:off x="571502" y="2053843"/>
          <a:ext cx="3437889" cy="1058291"/>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500" dirty="0">
                          <a:effectLst/>
                        </a:rPr>
                        <a:t>Average time of feedback Vs no feedback</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5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5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5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600" dirty="0">
                          <a:effectLst/>
                        </a:rPr>
                        <a:t>57.99</a:t>
                      </a:r>
                      <a:endParaRPr lang="en-US" sz="18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600" dirty="0">
                          <a:effectLst/>
                        </a:rPr>
                        <a:t>80</a:t>
                      </a:r>
                      <a:endParaRPr lang="en-US" sz="1800" dirty="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No Feedback</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600" dirty="0">
                          <a:effectLst/>
                        </a:rPr>
                        <a:t>59.93</a:t>
                      </a:r>
                      <a:endParaRPr lang="en-US" sz="18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600" dirty="0">
                          <a:effectLst/>
                        </a:rPr>
                        <a:t>75</a:t>
                      </a:r>
                      <a:endParaRPr lang="en-US" sz="1800" dirty="0">
                        <a:solidFill>
                          <a:srgbClr val="365F91"/>
                        </a:solidFill>
                        <a:effectLst/>
                        <a:latin typeface="Calibri"/>
                        <a:ea typeface="Times New Roman"/>
                        <a:cs typeface="Times New Roman"/>
                      </a:endParaRPr>
                    </a:p>
                  </a:txBody>
                  <a:tcPr marL="68580" marR="68580" marT="0" marB="0" anchor="ctr"/>
                </a:tc>
              </a:tr>
            </a:tbl>
          </a:graphicData>
        </a:graphic>
      </p:graphicFrame>
      <p:sp>
        <p:nvSpPr>
          <p:cNvPr id="12" name="TextBox 11"/>
          <p:cNvSpPr txBox="1"/>
          <p:nvPr/>
        </p:nvSpPr>
        <p:spPr>
          <a:xfrm>
            <a:off x="806661" y="3543364"/>
            <a:ext cx="2967566"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Time with or without feedback through the study averages out to roughly the same.</a:t>
            </a:r>
          </a:p>
          <a:p>
            <a:endParaRPr lang="en-US" sz="1100" dirty="0" smtClean="0">
              <a:latin typeface="Anime Ace 2.0 BB" pitchFamily="50" charset="0"/>
            </a:endParaRPr>
          </a:p>
          <a:p>
            <a:r>
              <a:rPr lang="en-US" sz="1100" dirty="0" smtClean="0">
                <a:latin typeface="Anime Ace 2.0 BB" pitchFamily="50" charset="0"/>
              </a:rPr>
              <a:t>Accuracy is slightly higher with feedback</a:t>
            </a:r>
            <a:endParaRPr lang="en-US" sz="1100" dirty="0">
              <a:latin typeface="Anime Ace 2.0 BB" pitchFamily="50" charset="0"/>
            </a:endParaRPr>
          </a:p>
        </p:txBody>
      </p:sp>
      <p:sp>
        <p:nvSpPr>
          <p:cNvPr id="14" name="TextBox 13"/>
          <p:cNvSpPr txBox="1"/>
          <p:nvPr/>
        </p:nvSpPr>
        <p:spPr>
          <a:xfrm>
            <a:off x="5378661" y="3692606"/>
            <a:ext cx="2967566"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Time with feedback was significantly shorter</a:t>
            </a:r>
          </a:p>
          <a:p>
            <a:endParaRPr lang="en-US" sz="1100" dirty="0" smtClean="0">
              <a:latin typeface="Anime Ace 2.0 BB" pitchFamily="50" charset="0"/>
            </a:endParaRPr>
          </a:p>
          <a:p>
            <a:r>
              <a:rPr lang="en-US" sz="1100" dirty="0" smtClean="0">
                <a:latin typeface="Anime Ace 2.0 BB" pitchFamily="50" charset="0"/>
              </a:rPr>
              <a:t>Accuracy is significantly higher with feedback</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52</a:t>
            </a:fld>
            <a:endParaRPr lang="en-US"/>
          </a:p>
        </p:txBody>
      </p:sp>
    </p:spTree>
    <p:extLst>
      <p:ext uri="{BB962C8B-B14F-4D97-AF65-F5344CB8AC3E}">
        <p14:creationId xmlns:p14="http://schemas.microsoft.com/office/powerpoint/2010/main" val="2290680656"/>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TitoAlfaro\Documents\PhDThesis\images\IMG_004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121" t="15369" r="34478" b="34278"/>
          <a:stretch/>
        </p:blipFill>
        <p:spPr bwMode="auto">
          <a:xfrm rot="5400000">
            <a:off x="45757" y="3497545"/>
            <a:ext cx="3299388" cy="31622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C:\Users\TitoAlfaro\Documents\PhDThesis\images\IMG_004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574" t="28673" r="30490" b="11188"/>
          <a:stretch/>
        </p:blipFill>
        <p:spPr bwMode="auto">
          <a:xfrm>
            <a:off x="3386668" y="3429001"/>
            <a:ext cx="3214011" cy="329938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descr="C:\Users\TitoAlfaro\Documents\PhDThesis\images\IMG_003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114" t="10404" r="9558" b="16881"/>
          <a:stretch/>
        </p:blipFill>
        <p:spPr bwMode="auto">
          <a:xfrm>
            <a:off x="2943077" y="112144"/>
            <a:ext cx="3657600" cy="320039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TitoAlfaro\Documents\PhDThesis\images\IMG_0014 (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760" t="13660" r="34961" b="37737"/>
          <a:stretch/>
        </p:blipFill>
        <p:spPr bwMode="auto">
          <a:xfrm rot="5400000">
            <a:off x="6695003" y="106582"/>
            <a:ext cx="2329133" cy="23402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2143"/>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126319" y="211669"/>
            <a:ext cx="237187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Baseball cap equipped with a transducer…</a:t>
            </a:r>
          </a:p>
        </p:txBody>
      </p:sp>
      <p:sp>
        <p:nvSpPr>
          <p:cNvPr id="15" name="TextBox 14"/>
          <p:cNvSpPr txBox="1"/>
          <p:nvPr/>
        </p:nvSpPr>
        <p:spPr>
          <a:xfrm>
            <a:off x="190335" y="1006613"/>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iii:</a:t>
            </a:r>
          </a:p>
          <a:p>
            <a:pPr algn="ctr"/>
            <a:r>
              <a:rPr lang="en-US" sz="2000" dirty="0" smtClean="0">
                <a:latin typeface="Anime Ace 2.0 BB" pitchFamily="50" charset="0"/>
              </a:rPr>
              <a:t>Cell sensors</a:t>
            </a:r>
            <a:endParaRPr lang="en-US" sz="2000" dirty="0">
              <a:latin typeface="Anime Ace 2.0 BB" pitchFamily="50" charset="0"/>
            </a:endParaRPr>
          </a:p>
        </p:txBody>
      </p:sp>
      <p:sp>
        <p:nvSpPr>
          <p:cNvPr id="22" name="TextBox 21"/>
          <p:cNvSpPr txBox="1"/>
          <p:nvPr/>
        </p:nvSpPr>
        <p:spPr>
          <a:xfrm>
            <a:off x="3126317" y="2743202"/>
            <a:ext cx="33294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that responds to the sensors in the mobile device.</a:t>
            </a:r>
          </a:p>
        </p:txBody>
      </p:sp>
      <p:sp>
        <p:nvSpPr>
          <p:cNvPr id="24" name="TextBox 23"/>
          <p:cNvSpPr txBox="1"/>
          <p:nvPr/>
        </p:nvSpPr>
        <p:spPr>
          <a:xfrm>
            <a:off x="3000227" y="6272102"/>
            <a:ext cx="3543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figure out what their artificial sense was responding to.</a:t>
            </a:r>
          </a:p>
        </p:txBody>
      </p:sp>
      <p:sp>
        <p:nvSpPr>
          <p:cNvPr id="25" name="TextBox 24"/>
          <p:cNvSpPr txBox="1"/>
          <p:nvPr/>
        </p:nvSpPr>
        <p:spPr>
          <a:xfrm>
            <a:off x="2428727" y="3527989"/>
            <a:ext cx="23431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15 minutes to explore the lab…</a:t>
            </a:r>
          </a:p>
        </p:txBody>
      </p:sp>
      <p:sp>
        <p:nvSpPr>
          <p:cNvPr id="12" name="Oval Callout 11"/>
          <p:cNvSpPr/>
          <p:nvPr/>
        </p:nvSpPr>
        <p:spPr>
          <a:xfrm flipH="1">
            <a:off x="5524226" y="1567276"/>
            <a:ext cx="3110893" cy="923163"/>
          </a:xfrm>
          <a:custGeom>
            <a:avLst/>
            <a:gdLst>
              <a:gd name="connsiteX0" fmla="*/ 2324375 w 1943100"/>
              <a:gd name="connsiteY0" fmla="*/ -546913 h 376123"/>
              <a:gd name="connsiteX1" fmla="*/ 1466262 w 1943100"/>
              <a:gd name="connsiteY1" fmla="*/ 26207 h 376123"/>
              <a:gd name="connsiteX2" fmla="*/ 1065197 w 1943100"/>
              <a:gd name="connsiteY2" fmla="*/ 375249 h 376123"/>
              <a:gd name="connsiteX3" fmla="*/ 713041 w 1943100"/>
              <a:gd name="connsiteY3" fmla="*/ 369345 h 376123"/>
              <a:gd name="connsiteX4" fmla="*/ 796004 w 1943100"/>
              <a:gd name="connsiteY4" fmla="*/ 3096 h 376123"/>
              <a:gd name="connsiteX5" fmla="*/ 1117006 w 1943100"/>
              <a:gd name="connsiteY5" fmla="*/ 2120 h 376123"/>
              <a:gd name="connsiteX6" fmla="*/ 2324375 w 1943100"/>
              <a:gd name="connsiteY6" fmla="*/ -546913 h 376123"/>
              <a:gd name="connsiteX0" fmla="*/ 2170870 w 2170870"/>
              <a:gd name="connsiteY0" fmla="*/ 0 h 923037"/>
              <a:gd name="connsiteX1" fmla="*/ 1312757 w 2170870"/>
              <a:gd name="connsiteY1" fmla="*/ 573120 h 923037"/>
              <a:gd name="connsiteX2" fmla="*/ 911692 w 2170870"/>
              <a:gd name="connsiteY2" fmla="*/ 922162 h 923037"/>
              <a:gd name="connsiteX3" fmla="*/ 559536 w 2170870"/>
              <a:gd name="connsiteY3" fmla="*/ 916258 h 923037"/>
              <a:gd name="connsiteX4" fmla="*/ 333 w 2170870"/>
              <a:gd name="connsiteY4" fmla="*/ 641085 h 923037"/>
              <a:gd name="connsiteX5" fmla="*/ 642499 w 2170870"/>
              <a:gd name="connsiteY5" fmla="*/ 550009 h 923037"/>
              <a:gd name="connsiteX6" fmla="*/ 963501 w 2170870"/>
              <a:gd name="connsiteY6" fmla="*/ 549033 h 923037"/>
              <a:gd name="connsiteX7" fmla="*/ 2170870 w 2170870"/>
              <a:gd name="connsiteY7" fmla="*/ 0 h 923037"/>
              <a:gd name="connsiteX0" fmla="*/ 2184933 w 2184933"/>
              <a:gd name="connsiteY0" fmla="*/ 0 h 923037"/>
              <a:gd name="connsiteX1" fmla="*/ 1326820 w 2184933"/>
              <a:gd name="connsiteY1" fmla="*/ 573120 h 923037"/>
              <a:gd name="connsiteX2" fmla="*/ 925755 w 2184933"/>
              <a:gd name="connsiteY2" fmla="*/ 922162 h 923037"/>
              <a:gd name="connsiteX3" fmla="*/ 573599 w 2184933"/>
              <a:gd name="connsiteY3" fmla="*/ 916258 h 923037"/>
              <a:gd name="connsiteX4" fmla="*/ 238682 w 2184933"/>
              <a:gd name="connsiteY4" fmla="*/ 796361 h 923037"/>
              <a:gd name="connsiteX5" fmla="*/ 14396 w 2184933"/>
              <a:gd name="connsiteY5" fmla="*/ 641085 h 923037"/>
              <a:gd name="connsiteX6" fmla="*/ 656562 w 2184933"/>
              <a:gd name="connsiteY6" fmla="*/ 550009 h 923037"/>
              <a:gd name="connsiteX7" fmla="*/ 977564 w 2184933"/>
              <a:gd name="connsiteY7" fmla="*/ 549033 h 923037"/>
              <a:gd name="connsiteX8" fmla="*/ 2184933 w 2184933"/>
              <a:gd name="connsiteY8" fmla="*/ 0 h 923037"/>
              <a:gd name="connsiteX0" fmla="*/ 2190988 w 2190988"/>
              <a:gd name="connsiteY0" fmla="*/ 0 h 922162"/>
              <a:gd name="connsiteX1" fmla="*/ 1332875 w 2190988"/>
              <a:gd name="connsiteY1" fmla="*/ 573120 h 922162"/>
              <a:gd name="connsiteX2" fmla="*/ 931810 w 2190988"/>
              <a:gd name="connsiteY2" fmla="*/ 922162 h 922162"/>
              <a:gd name="connsiteX3" fmla="*/ 579654 w 2190988"/>
              <a:gd name="connsiteY3" fmla="*/ 916258 h 922162"/>
              <a:gd name="connsiteX4" fmla="*/ 167099 w 2190988"/>
              <a:gd name="connsiteY4" fmla="*/ 856746 h 922162"/>
              <a:gd name="connsiteX5" fmla="*/ 20451 w 2190988"/>
              <a:gd name="connsiteY5" fmla="*/ 641085 h 922162"/>
              <a:gd name="connsiteX6" fmla="*/ 662617 w 2190988"/>
              <a:gd name="connsiteY6" fmla="*/ 550009 h 922162"/>
              <a:gd name="connsiteX7" fmla="*/ 983619 w 2190988"/>
              <a:gd name="connsiteY7" fmla="*/ 549033 h 922162"/>
              <a:gd name="connsiteX8" fmla="*/ 2190988 w 2190988"/>
              <a:gd name="connsiteY8" fmla="*/ 0 h 922162"/>
              <a:gd name="connsiteX0" fmla="*/ 2172794 w 2172794"/>
              <a:gd name="connsiteY0" fmla="*/ 0 h 922162"/>
              <a:gd name="connsiteX1" fmla="*/ 1314681 w 2172794"/>
              <a:gd name="connsiteY1" fmla="*/ 573120 h 922162"/>
              <a:gd name="connsiteX2" fmla="*/ 913616 w 2172794"/>
              <a:gd name="connsiteY2" fmla="*/ 922162 h 922162"/>
              <a:gd name="connsiteX3" fmla="*/ 561460 w 2172794"/>
              <a:gd name="connsiteY3" fmla="*/ 916258 h 922162"/>
              <a:gd name="connsiteX4" fmla="*/ 148905 w 2172794"/>
              <a:gd name="connsiteY4" fmla="*/ 856746 h 922162"/>
              <a:gd name="connsiteX5" fmla="*/ 2257 w 2172794"/>
              <a:gd name="connsiteY5" fmla="*/ 641085 h 922162"/>
              <a:gd name="connsiteX6" fmla="*/ 243796 w 2172794"/>
              <a:gd name="connsiteY6" fmla="*/ 606580 h 922162"/>
              <a:gd name="connsiteX7" fmla="*/ 644423 w 2172794"/>
              <a:gd name="connsiteY7" fmla="*/ 550009 h 922162"/>
              <a:gd name="connsiteX8" fmla="*/ 965425 w 2172794"/>
              <a:gd name="connsiteY8" fmla="*/ 549033 h 922162"/>
              <a:gd name="connsiteX9" fmla="*/ 2172794 w 2172794"/>
              <a:gd name="connsiteY9" fmla="*/ 0 h 922162"/>
              <a:gd name="connsiteX0" fmla="*/ 3111000 w 3111000"/>
              <a:gd name="connsiteY0" fmla="*/ 0 h 922162"/>
              <a:gd name="connsiteX1" fmla="*/ 2252887 w 3111000"/>
              <a:gd name="connsiteY1" fmla="*/ 573120 h 922162"/>
              <a:gd name="connsiteX2" fmla="*/ 1851822 w 3111000"/>
              <a:gd name="connsiteY2" fmla="*/ 922162 h 922162"/>
              <a:gd name="connsiteX3" fmla="*/ 1499666 w 3111000"/>
              <a:gd name="connsiteY3" fmla="*/ 916258 h 922162"/>
              <a:gd name="connsiteX4" fmla="*/ 1087111 w 3111000"/>
              <a:gd name="connsiteY4" fmla="*/ 856746 h 922162"/>
              <a:gd name="connsiteX5" fmla="*/ 183 w 3111000"/>
              <a:gd name="connsiteY5" fmla="*/ 304655 h 922162"/>
              <a:gd name="connsiteX6" fmla="*/ 1182002 w 3111000"/>
              <a:gd name="connsiteY6" fmla="*/ 606580 h 922162"/>
              <a:gd name="connsiteX7" fmla="*/ 1582629 w 3111000"/>
              <a:gd name="connsiteY7" fmla="*/ 550009 h 922162"/>
              <a:gd name="connsiteX8" fmla="*/ 1903631 w 3111000"/>
              <a:gd name="connsiteY8" fmla="*/ 549033 h 922162"/>
              <a:gd name="connsiteX9" fmla="*/ 3111000 w 3111000"/>
              <a:gd name="connsiteY9" fmla="*/ 0 h 922162"/>
              <a:gd name="connsiteX0" fmla="*/ 3111000 w 3111000"/>
              <a:gd name="connsiteY0" fmla="*/ 0 h 922162"/>
              <a:gd name="connsiteX1" fmla="*/ 2252887 w 3111000"/>
              <a:gd name="connsiteY1" fmla="*/ 573120 h 922162"/>
              <a:gd name="connsiteX2" fmla="*/ 1851822 w 3111000"/>
              <a:gd name="connsiteY2" fmla="*/ 922162 h 922162"/>
              <a:gd name="connsiteX3" fmla="*/ 1499666 w 3111000"/>
              <a:gd name="connsiteY3" fmla="*/ 916258 h 922162"/>
              <a:gd name="connsiteX4" fmla="*/ 1087111 w 3111000"/>
              <a:gd name="connsiteY4" fmla="*/ 856746 h 922162"/>
              <a:gd name="connsiteX5" fmla="*/ 183 w 3111000"/>
              <a:gd name="connsiteY5" fmla="*/ 304655 h 922162"/>
              <a:gd name="connsiteX6" fmla="*/ 1182002 w 3111000"/>
              <a:gd name="connsiteY6" fmla="*/ 606580 h 922162"/>
              <a:gd name="connsiteX7" fmla="*/ 1582629 w 3111000"/>
              <a:gd name="connsiteY7" fmla="*/ 550009 h 922162"/>
              <a:gd name="connsiteX8" fmla="*/ 1903631 w 3111000"/>
              <a:gd name="connsiteY8" fmla="*/ 549033 h 922162"/>
              <a:gd name="connsiteX9" fmla="*/ 3111000 w 3111000"/>
              <a:gd name="connsiteY9" fmla="*/ 0 h 922162"/>
              <a:gd name="connsiteX0" fmla="*/ 3111000 w 3111000"/>
              <a:gd name="connsiteY0" fmla="*/ 0 h 931880"/>
              <a:gd name="connsiteX1" fmla="*/ 2252887 w 3111000"/>
              <a:gd name="connsiteY1" fmla="*/ 573120 h 931880"/>
              <a:gd name="connsiteX2" fmla="*/ 1851822 w 3111000"/>
              <a:gd name="connsiteY2" fmla="*/ 922162 h 931880"/>
              <a:gd name="connsiteX3" fmla="*/ 1499666 w 3111000"/>
              <a:gd name="connsiteY3" fmla="*/ 916258 h 931880"/>
              <a:gd name="connsiteX4" fmla="*/ 1087111 w 3111000"/>
              <a:gd name="connsiteY4" fmla="*/ 727350 h 931880"/>
              <a:gd name="connsiteX5" fmla="*/ 183 w 3111000"/>
              <a:gd name="connsiteY5" fmla="*/ 304655 h 931880"/>
              <a:gd name="connsiteX6" fmla="*/ 1182002 w 3111000"/>
              <a:gd name="connsiteY6" fmla="*/ 606580 h 931880"/>
              <a:gd name="connsiteX7" fmla="*/ 1582629 w 3111000"/>
              <a:gd name="connsiteY7" fmla="*/ 550009 h 931880"/>
              <a:gd name="connsiteX8" fmla="*/ 1903631 w 3111000"/>
              <a:gd name="connsiteY8" fmla="*/ 549033 h 931880"/>
              <a:gd name="connsiteX9" fmla="*/ 3111000 w 3111000"/>
              <a:gd name="connsiteY9" fmla="*/ 0 h 931880"/>
              <a:gd name="connsiteX0" fmla="*/ 3111000 w 3111000"/>
              <a:gd name="connsiteY0" fmla="*/ 0 h 931880"/>
              <a:gd name="connsiteX1" fmla="*/ 2252887 w 3111000"/>
              <a:gd name="connsiteY1" fmla="*/ 573120 h 931880"/>
              <a:gd name="connsiteX2" fmla="*/ 1851822 w 3111000"/>
              <a:gd name="connsiteY2" fmla="*/ 922162 h 931880"/>
              <a:gd name="connsiteX3" fmla="*/ 1499666 w 3111000"/>
              <a:gd name="connsiteY3" fmla="*/ 916258 h 931880"/>
              <a:gd name="connsiteX4" fmla="*/ 1087111 w 3111000"/>
              <a:gd name="connsiteY4" fmla="*/ 727350 h 931880"/>
              <a:gd name="connsiteX5" fmla="*/ 183 w 3111000"/>
              <a:gd name="connsiteY5" fmla="*/ 304655 h 931880"/>
              <a:gd name="connsiteX6" fmla="*/ 1182002 w 3111000"/>
              <a:gd name="connsiteY6" fmla="*/ 606580 h 931880"/>
              <a:gd name="connsiteX7" fmla="*/ 1582629 w 3111000"/>
              <a:gd name="connsiteY7" fmla="*/ 550009 h 931880"/>
              <a:gd name="connsiteX8" fmla="*/ 1903631 w 3111000"/>
              <a:gd name="connsiteY8" fmla="*/ 549033 h 931880"/>
              <a:gd name="connsiteX9" fmla="*/ 3111000 w 3111000"/>
              <a:gd name="connsiteY9" fmla="*/ 0 h 931880"/>
              <a:gd name="connsiteX0" fmla="*/ 3111530 w 3111530"/>
              <a:gd name="connsiteY0" fmla="*/ 0 h 933784"/>
              <a:gd name="connsiteX1" fmla="*/ 2253417 w 3111530"/>
              <a:gd name="connsiteY1" fmla="*/ 573120 h 933784"/>
              <a:gd name="connsiteX2" fmla="*/ 1852352 w 3111530"/>
              <a:gd name="connsiteY2" fmla="*/ 922162 h 933784"/>
              <a:gd name="connsiteX3" fmla="*/ 1500196 w 3111530"/>
              <a:gd name="connsiteY3" fmla="*/ 916258 h 933784"/>
              <a:gd name="connsiteX4" fmla="*/ 1001376 w 3111530"/>
              <a:gd name="connsiteY4" fmla="*/ 701470 h 933784"/>
              <a:gd name="connsiteX5" fmla="*/ 713 w 3111530"/>
              <a:gd name="connsiteY5" fmla="*/ 304655 h 933784"/>
              <a:gd name="connsiteX6" fmla="*/ 1182532 w 3111530"/>
              <a:gd name="connsiteY6" fmla="*/ 606580 h 933784"/>
              <a:gd name="connsiteX7" fmla="*/ 1583159 w 3111530"/>
              <a:gd name="connsiteY7" fmla="*/ 550009 h 933784"/>
              <a:gd name="connsiteX8" fmla="*/ 1904161 w 3111530"/>
              <a:gd name="connsiteY8" fmla="*/ 549033 h 933784"/>
              <a:gd name="connsiteX9" fmla="*/ 3111530 w 3111530"/>
              <a:gd name="connsiteY9" fmla="*/ 0 h 933784"/>
              <a:gd name="connsiteX0" fmla="*/ 3111530 w 3111530"/>
              <a:gd name="connsiteY0" fmla="*/ 0 h 933784"/>
              <a:gd name="connsiteX1" fmla="*/ 2253417 w 3111530"/>
              <a:gd name="connsiteY1" fmla="*/ 573120 h 933784"/>
              <a:gd name="connsiteX2" fmla="*/ 1852352 w 3111530"/>
              <a:gd name="connsiteY2" fmla="*/ 922162 h 933784"/>
              <a:gd name="connsiteX3" fmla="*/ 1500196 w 3111530"/>
              <a:gd name="connsiteY3" fmla="*/ 916258 h 933784"/>
              <a:gd name="connsiteX4" fmla="*/ 1001376 w 3111530"/>
              <a:gd name="connsiteY4" fmla="*/ 701470 h 933784"/>
              <a:gd name="connsiteX5" fmla="*/ 713 w 3111530"/>
              <a:gd name="connsiteY5" fmla="*/ 304655 h 933784"/>
              <a:gd name="connsiteX6" fmla="*/ 1182532 w 3111530"/>
              <a:gd name="connsiteY6" fmla="*/ 606580 h 933784"/>
              <a:gd name="connsiteX7" fmla="*/ 1583159 w 3111530"/>
              <a:gd name="connsiteY7" fmla="*/ 550009 h 933784"/>
              <a:gd name="connsiteX8" fmla="*/ 1904161 w 3111530"/>
              <a:gd name="connsiteY8" fmla="*/ 549033 h 933784"/>
              <a:gd name="connsiteX9" fmla="*/ 3111530 w 3111530"/>
              <a:gd name="connsiteY9" fmla="*/ 0 h 933784"/>
              <a:gd name="connsiteX0" fmla="*/ 3111530 w 3111530"/>
              <a:gd name="connsiteY0" fmla="*/ 0 h 924137"/>
              <a:gd name="connsiteX1" fmla="*/ 2253417 w 3111530"/>
              <a:gd name="connsiteY1" fmla="*/ 573120 h 924137"/>
              <a:gd name="connsiteX2" fmla="*/ 1852352 w 3111530"/>
              <a:gd name="connsiteY2" fmla="*/ 922162 h 924137"/>
              <a:gd name="connsiteX3" fmla="*/ 1500196 w 3111530"/>
              <a:gd name="connsiteY3" fmla="*/ 916258 h 924137"/>
              <a:gd name="connsiteX4" fmla="*/ 1001376 w 3111530"/>
              <a:gd name="connsiteY4" fmla="*/ 701470 h 924137"/>
              <a:gd name="connsiteX5" fmla="*/ 713 w 3111530"/>
              <a:gd name="connsiteY5" fmla="*/ 304655 h 924137"/>
              <a:gd name="connsiteX6" fmla="*/ 1182532 w 3111530"/>
              <a:gd name="connsiteY6" fmla="*/ 606580 h 924137"/>
              <a:gd name="connsiteX7" fmla="*/ 1583159 w 3111530"/>
              <a:gd name="connsiteY7" fmla="*/ 550009 h 924137"/>
              <a:gd name="connsiteX8" fmla="*/ 1904161 w 3111530"/>
              <a:gd name="connsiteY8" fmla="*/ 549033 h 924137"/>
              <a:gd name="connsiteX9" fmla="*/ 3111530 w 3111530"/>
              <a:gd name="connsiteY9" fmla="*/ 0 h 924137"/>
              <a:gd name="connsiteX0" fmla="*/ 3111530 w 3111530"/>
              <a:gd name="connsiteY0" fmla="*/ 0 h 922162"/>
              <a:gd name="connsiteX1" fmla="*/ 2253417 w 3111530"/>
              <a:gd name="connsiteY1" fmla="*/ 573120 h 922162"/>
              <a:gd name="connsiteX2" fmla="*/ 1852352 w 3111530"/>
              <a:gd name="connsiteY2" fmla="*/ 922162 h 922162"/>
              <a:gd name="connsiteX3" fmla="*/ 1500196 w 3111530"/>
              <a:gd name="connsiteY3" fmla="*/ 916258 h 922162"/>
              <a:gd name="connsiteX4" fmla="*/ 1001376 w 3111530"/>
              <a:gd name="connsiteY4" fmla="*/ 701470 h 922162"/>
              <a:gd name="connsiteX5" fmla="*/ 713 w 3111530"/>
              <a:gd name="connsiteY5" fmla="*/ 304655 h 922162"/>
              <a:gd name="connsiteX6" fmla="*/ 1182532 w 3111530"/>
              <a:gd name="connsiteY6" fmla="*/ 606580 h 922162"/>
              <a:gd name="connsiteX7" fmla="*/ 1583159 w 3111530"/>
              <a:gd name="connsiteY7" fmla="*/ 550009 h 922162"/>
              <a:gd name="connsiteX8" fmla="*/ 1904161 w 3111530"/>
              <a:gd name="connsiteY8" fmla="*/ 549033 h 922162"/>
              <a:gd name="connsiteX9" fmla="*/ 3111530 w 3111530"/>
              <a:gd name="connsiteY9" fmla="*/ 0 h 922162"/>
              <a:gd name="connsiteX0" fmla="*/ 3111530 w 3111530"/>
              <a:gd name="connsiteY0" fmla="*/ 0 h 922162"/>
              <a:gd name="connsiteX1" fmla="*/ 2253417 w 3111530"/>
              <a:gd name="connsiteY1" fmla="*/ 573120 h 922162"/>
              <a:gd name="connsiteX2" fmla="*/ 1852352 w 3111530"/>
              <a:gd name="connsiteY2" fmla="*/ 922162 h 922162"/>
              <a:gd name="connsiteX3" fmla="*/ 1500196 w 3111530"/>
              <a:gd name="connsiteY3" fmla="*/ 916258 h 922162"/>
              <a:gd name="connsiteX4" fmla="*/ 1001376 w 3111530"/>
              <a:gd name="connsiteY4" fmla="*/ 701470 h 922162"/>
              <a:gd name="connsiteX5" fmla="*/ 713 w 3111530"/>
              <a:gd name="connsiteY5" fmla="*/ 304655 h 922162"/>
              <a:gd name="connsiteX6" fmla="*/ 1182532 w 3111530"/>
              <a:gd name="connsiteY6" fmla="*/ 606580 h 922162"/>
              <a:gd name="connsiteX7" fmla="*/ 1583159 w 3111530"/>
              <a:gd name="connsiteY7" fmla="*/ 550009 h 922162"/>
              <a:gd name="connsiteX8" fmla="*/ 1904161 w 3111530"/>
              <a:gd name="connsiteY8" fmla="*/ 549033 h 922162"/>
              <a:gd name="connsiteX9" fmla="*/ 3111530 w 3111530"/>
              <a:gd name="connsiteY9" fmla="*/ 0 h 922162"/>
              <a:gd name="connsiteX0" fmla="*/ 3111332 w 3111332"/>
              <a:gd name="connsiteY0" fmla="*/ 0 h 929980"/>
              <a:gd name="connsiteX1" fmla="*/ 2253219 w 3111332"/>
              <a:gd name="connsiteY1" fmla="*/ 573120 h 929980"/>
              <a:gd name="connsiteX2" fmla="*/ 1852154 w 3111332"/>
              <a:gd name="connsiteY2" fmla="*/ 922162 h 929980"/>
              <a:gd name="connsiteX3" fmla="*/ 1499998 w 3111332"/>
              <a:gd name="connsiteY3" fmla="*/ 916258 h 929980"/>
              <a:gd name="connsiteX4" fmla="*/ 1027057 w 3111332"/>
              <a:gd name="connsiteY4" fmla="*/ 753228 h 929980"/>
              <a:gd name="connsiteX5" fmla="*/ 515 w 3111332"/>
              <a:gd name="connsiteY5" fmla="*/ 304655 h 929980"/>
              <a:gd name="connsiteX6" fmla="*/ 1182334 w 3111332"/>
              <a:gd name="connsiteY6" fmla="*/ 606580 h 929980"/>
              <a:gd name="connsiteX7" fmla="*/ 1582961 w 3111332"/>
              <a:gd name="connsiteY7" fmla="*/ 550009 h 929980"/>
              <a:gd name="connsiteX8" fmla="*/ 1903963 w 3111332"/>
              <a:gd name="connsiteY8" fmla="*/ 549033 h 929980"/>
              <a:gd name="connsiteX9" fmla="*/ 3111332 w 3111332"/>
              <a:gd name="connsiteY9" fmla="*/ 0 h 929980"/>
              <a:gd name="connsiteX0" fmla="*/ 3111332 w 3111332"/>
              <a:gd name="connsiteY0" fmla="*/ 0 h 929980"/>
              <a:gd name="connsiteX1" fmla="*/ 2253219 w 3111332"/>
              <a:gd name="connsiteY1" fmla="*/ 573120 h 929980"/>
              <a:gd name="connsiteX2" fmla="*/ 1852154 w 3111332"/>
              <a:gd name="connsiteY2" fmla="*/ 922162 h 929980"/>
              <a:gd name="connsiteX3" fmla="*/ 1499998 w 3111332"/>
              <a:gd name="connsiteY3" fmla="*/ 916258 h 929980"/>
              <a:gd name="connsiteX4" fmla="*/ 1027057 w 3111332"/>
              <a:gd name="connsiteY4" fmla="*/ 753228 h 929980"/>
              <a:gd name="connsiteX5" fmla="*/ 515 w 3111332"/>
              <a:gd name="connsiteY5" fmla="*/ 304655 h 929980"/>
              <a:gd name="connsiteX6" fmla="*/ 1182334 w 3111332"/>
              <a:gd name="connsiteY6" fmla="*/ 606580 h 929980"/>
              <a:gd name="connsiteX7" fmla="*/ 1582961 w 3111332"/>
              <a:gd name="connsiteY7" fmla="*/ 550009 h 929980"/>
              <a:gd name="connsiteX8" fmla="*/ 1903963 w 3111332"/>
              <a:gd name="connsiteY8" fmla="*/ 549033 h 929980"/>
              <a:gd name="connsiteX9" fmla="*/ 3111332 w 3111332"/>
              <a:gd name="connsiteY9" fmla="*/ 0 h 929980"/>
              <a:gd name="connsiteX0" fmla="*/ 3111332 w 3111332"/>
              <a:gd name="connsiteY0" fmla="*/ 0 h 922162"/>
              <a:gd name="connsiteX1" fmla="*/ 2253219 w 3111332"/>
              <a:gd name="connsiteY1" fmla="*/ 573120 h 922162"/>
              <a:gd name="connsiteX2" fmla="*/ 1852154 w 3111332"/>
              <a:gd name="connsiteY2" fmla="*/ 922162 h 922162"/>
              <a:gd name="connsiteX3" fmla="*/ 1499998 w 3111332"/>
              <a:gd name="connsiteY3" fmla="*/ 916258 h 922162"/>
              <a:gd name="connsiteX4" fmla="*/ 1027057 w 3111332"/>
              <a:gd name="connsiteY4" fmla="*/ 753228 h 922162"/>
              <a:gd name="connsiteX5" fmla="*/ 515 w 3111332"/>
              <a:gd name="connsiteY5" fmla="*/ 304655 h 922162"/>
              <a:gd name="connsiteX6" fmla="*/ 1182334 w 3111332"/>
              <a:gd name="connsiteY6" fmla="*/ 606580 h 922162"/>
              <a:gd name="connsiteX7" fmla="*/ 1582961 w 3111332"/>
              <a:gd name="connsiteY7" fmla="*/ 550009 h 922162"/>
              <a:gd name="connsiteX8" fmla="*/ 1903963 w 3111332"/>
              <a:gd name="connsiteY8" fmla="*/ 549033 h 922162"/>
              <a:gd name="connsiteX9" fmla="*/ 3111332 w 3111332"/>
              <a:gd name="connsiteY9" fmla="*/ 0 h 92216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23162"/>
              <a:gd name="connsiteX1" fmla="*/ 2252780 w 3110893"/>
              <a:gd name="connsiteY1" fmla="*/ 573120 h 923162"/>
              <a:gd name="connsiteX2" fmla="*/ 1851715 w 3110893"/>
              <a:gd name="connsiteY2" fmla="*/ 922162 h 923162"/>
              <a:gd name="connsiteX3" fmla="*/ 1499559 w 3110893"/>
              <a:gd name="connsiteY3" fmla="*/ 916258 h 923162"/>
              <a:gd name="connsiteX4" fmla="*/ 1120403 w 3110893"/>
              <a:gd name="connsiteY4" fmla="*/ 678981 h 923162"/>
              <a:gd name="connsiteX5" fmla="*/ 76 w 3110893"/>
              <a:gd name="connsiteY5" fmla="*/ 304655 h 923162"/>
              <a:gd name="connsiteX6" fmla="*/ 1181895 w 3110893"/>
              <a:gd name="connsiteY6" fmla="*/ 606580 h 923162"/>
              <a:gd name="connsiteX7" fmla="*/ 1582522 w 3110893"/>
              <a:gd name="connsiteY7" fmla="*/ 550009 h 923162"/>
              <a:gd name="connsiteX8" fmla="*/ 1903524 w 3110893"/>
              <a:gd name="connsiteY8" fmla="*/ 549033 h 923162"/>
              <a:gd name="connsiteX9" fmla="*/ 3110893 w 3110893"/>
              <a:gd name="connsiteY9" fmla="*/ 0 h 92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0893" h="923162">
                <a:moveTo>
                  <a:pt x="3110893" y="0"/>
                </a:moveTo>
                <a:lnTo>
                  <a:pt x="2252780" y="573120"/>
                </a:lnTo>
                <a:cubicBezTo>
                  <a:pt x="3061736" y="665765"/>
                  <a:pt x="2787277" y="904624"/>
                  <a:pt x="1851715" y="922162"/>
                </a:cubicBezTo>
                <a:cubicBezTo>
                  <a:pt x="1734330" y="920194"/>
                  <a:pt x="1627409" y="928626"/>
                  <a:pt x="1499559" y="916258"/>
                </a:cubicBezTo>
                <a:cubicBezTo>
                  <a:pt x="1322966" y="899175"/>
                  <a:pt x="842373" y="891845"/>
                  <a:pt x="1120403" y="678981"/>
                </a:cubicBezTo>
                <a:cubicBezTo>
                  <a:pt x="1027203" y="633119"/>
                  <a:pt x="-10173" y="316722"/>
                  <a:pt x="76" y="304655"/>
                </a:cubicBezTo>
                <a:cubicBezTo>
                  <a:pt x="10325" y="292588"/>
                  <a:pt x="1074867" y="621759"/>
                  <a:pt x="1181895" y="606580"/>
                </a:cubicBezTo>
                <a:cubicBezTo>
                  <a:pt x="1292831" y="567955"/>
                  <a:pt x="1462251" y="559600"/>
                  <a:pt x="1582522" y="550009"/>
                </a:cubicBezTo>
                <a:cubicBezTo>
                  <a:pt x="1688503" y="546240"/>
                  <a:pt x="1796984" y="545911"/>
                  <a:pt x="1903524" y="549033"/>
                </a:cubicBezTo>
                <a:lnTo>
                  <a:pt x="3110893" y="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latin typeface="Anime Ace 2.0 BB" pitchFamily="50" charset="0"/>
            </a:endParaRPr>
          </a:p>
          <a:p>
            <a:pPr algn="ctr"/>
            <a:endParaRPr lang="en-US" sz="1100" dirty="0">
              <a:solidFill>
                <a:schemeClr val="tx1"/>
              </a:solidFill>
              <a:latin typeface="Anime Ace 2.0 BB" pitchFamily="50" charset="0"/>
            </a:endParaRPr>
          </a:p>
          <a:p>
            <a:pPr algn="ctr"/>
            <a:endParaRPr lang="en-US" sz="1100" dirty="0" smtClean="0">
              <a:solidFill>
                <a:schemeClr val="tx1"/>
              </a:solidFill>
              <a:latin typeface="Anime Ace 2.0 BB" pitchFamily="50" charset="0"/>
            </a:endParaRPr>
          </a:p>
          <a:p>
            <a:r>
              <a:rPr lang="en-US" sz="1100" dirty="0">
                <a:solidFill>
                  <a:schemeClr val="tx1"/>
                </a:solidFill>
                <a:latin typeface="Anime Ace 2.0 BB" pitchFamily="50" charset="0"/>
              </a:rPr>
              <a:t> </a:t>
            </a:r>
            <a:r>
              <a:rPr lang="en-US" sz="1100" dirty="0" smtClean="0">
                <a:solidFill>
                  <a:schemeClr val="tx1"/>
                </a:solidFill>
                <a:latin typeface="Anime Ace 2.0 BB" pitchFamily="50" charset="0"/>
              </a:rPr>
              <a:t>          transducer</a:t>
            </a:r>
            <a:endParaRPr lang="en-US" sz="1100" dirty="0">
              <a:solidFill>
                <a:schemeClr val="tx1"/>
              </a:solidFill>
              <a:latin typeface="Anime Ace 2.0 BB" pitchFamily="50" charset="0"/>
            </a:endParaRPr>
          </a:p>
        </p:txBody>
      </p:sp>
      <p:grpSp>
        <p:nvGrpSpPr>
          <p:cNvPr id="4" name="Group 3"/>
          <p:cNvGrpSpPr/>
          <p:nvPr/>
        </p:nvGrpSpPr>
        <p:grpSpPr>
          <a:xfrm>
            <a:off x="6689443" y="2560738"/>
            <a:ext cx="2340255" cy="4167649"/>
            <a:chOff x="6689441" y="2560737"/>
            <a:chExt cx="2340255" cy="4167649"/>
          </a:xfrm>
        </p:grpSpPr>
        <p:pic>
          <p:nvPicPr>
            <p:cNvPr id="18" name="Picture 3" descr="C:\Users\TitoAlfaro\Documents\PhDThesis\images\GalaxyS4.jpg"/>
            <p:cNvPicPr>
              <a:picLocks noChangeAspect="1" noChangeArrowheads="1"/>
            </p:cNvPicPr>
            <p:nvPr/>
          </p:nvPicPr>
          <p:blipFill rotWithShape="1">
            <a:blip r:embed="rId7">
              <a:extLst>
                <a:ext uri="{28A0092B-C50C-407E-A947-70E740481C1C}">
                  <a14:useLocalDpi xmlns:a14="http://schemas.microsoft.com/office/drawing/2010/main" val="0"/>
                </a:ext>
              </a:extLst>
            </a:blip>
            <a:srcRect l="22165" r="21682"/>
            <a:stretch/>
          </p:blipFill>
          <p:spPr bwMode="auto">
            <a:xfrm>
              <a:off x="6689441" y="2560737"/>
              <a:ext cx="2340255" cy="416764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9" name="Picture 7" descr="C:\Users\TitoAlfaro\Documents\PhDThesis\images\Screenshot_2014-10-27-16-02-4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5732" y="2938272"/>
              <a:ext cx="1947672" cy="346252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12"/>
          </p:nvPr>
        </p:nvSpPr>
        <p:spPr/>
        <p:txBody>
          <a:bodyPr/>
          <a:lstStyle/>
          <a:p>
            <a:fld id="{879085A8-95B6-4CCC-ACFD-23653EE1CBB6}" type="slidenum">
              <a:rPr lang="en-US" smtClean="0"/>
              <a:t>53</a:t>
            </a:fld>
            <a:endParaRPr lang="en-US"/>
          </a:p>
        </p:txBody>
      </p:sp>
    </p:spTree>
    <p:extLst>
      <p:ext uri="{BB962C8B-B14F-4D97-AF65-F5344CB8AC3E}">
        <p14:creationId xmlns:p14="http://schemas.microsoft.com/office/powerpoint/2010/main" val="3728474740"/>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third user study</a:t>
            </a:r>
            <a:endParaRPr lang="en-US" sz="2000" dirty="0">
              <a:latin typeface="Anime Ace 2.0 BB" pitchFamily="50" charset="0"/>
            </a:endParaRPr>
          </a:p>
        </p:txBody>
      </p:sp>
      <p:graphicFrame>
        <p:nvGraphicFramePr>
          <p:cNvPr id="10" name="Chart 9"/>
          <p:cNvGraphicFramePr/>
          <p:nvPr>
            <p:extLst>
              <p:ext uri="{D42A27DB-BD31-4B8C-83A1-F6EECF244321}">
                <p14:modId xmlns:p14="http://schemas.microsoft.com/office/powerpoint/2010/main" val="432803265"/>
              </p:ext>
            </p:extLst>
          </p:nvPr>
        </p:nvGraphicFramePr>
        <p:xfrm>
          <a:off x="914400" y="1028700"/>
          <a:ext cx="73152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16972554"/>
              </p:ext>
            </p:extLst>
          </p:nvPr>
        </p:nvGraphicFramePr>
        <p:xfrm>
          <a:off x="1984375" y="4686300"/>
          <a:ext cx="5175250" cy="1417320"/>
        </p:xfrm>
        <a:graphic>
          <a:graphicData uri="http://schemas.openxmlformats.org/drawingml/2006/table">
            <a:tbl>
              <a:tblPr firstRow="1" firstCol="1" bandRow="1">
                <a:tableStyleId>{0505E3EF-67EA-436B-97B2-0124C06EBD24}</a:tableStyleId>
              </a:tblPr>
              <a:tblGrid>
                <a:gridCol w="1101725"/>
                <a:gridCol w="3543300"/>
                <a:gridCol w="530225"/>
              </a:tblGrid>
              <a:tr h="365760">
                <a:tc gridSpan="3">
                  <a:txBody>
                    <a:bodyPr/>
                    <a:lstStyle/>
                    <a:p>
                      <a:pPr marL="0" marR="0" algn="ctr">
                        <a:lnSpc>
                          <a:spcPct val="115000"/>
                        </a:lnSpc>
                        <a:spcBef>
                          <a:spcPts val="0"/>
                        </a:spcBef>
                        <a:spcAft>
                          <a:spcPts val="0"/>
                        </a:spcAft>
                      </a:pPr>
                      <a:r>
                        <a:rPr lang="en-US" sz="1600" dirty="0">
                          <a:effectLst/>
                        </a:rPr>
                        <a:t>The wrong responses</a:t>
                      </a:r>
                      <a:endParaRPr lang="en-US" sz="1200" dirty="0">
                        <a:effectLst/>
                        <a:latin typeface="Calibri"/>
                        <a:ea typeface="Times New Roman"/>
                        <a:cs typeface="Times New Roman"/>
                      </a:endParaRPr>
                    </a:p>
                  </a:txBody>
                  <a:tcPr marL="68580" marR="68580" marT="0" marB="0" anchor="ctr"/>
                </a:tc>
                <a:tc hMerge="1">
                  <a:txBody>
                    <a:bodyPr/>
                    <a:lstStyle/>
                    <a:p>
                      <a:endParaRPr lang="en-US"/>
                    </a:p>
                  </a:txBody>
                  <a:tcPr/>
                </a:tc>
                <a:tc hMerge="1">
                  <a:txBody>
                    <a:bodyPr/>
                    <a:lstStyle/>
                    <a:p>
                      <a:pPr marL="0" marR="0" algn="ctr">
                        <a:lnSpc>
                          <a:spcPct val="115000"/>
                        </a:lnSpc>
                        <a:spcBef>
                          <a:spcPts val="0"/>
                        </a:spcBef>
                        <a:spcAft>
                          <a:spcPts val="0"/>
                        </a:spcAft>
                      </a:pPr>
                      <a:endParaRPr lang="en-US" sz="1200" dirty="0">
                        <a:effectLst/>
                        <a:latin typeface="Calibri"/>
                        <a:ea typeface="Times New Roman"/>
                        <a:cs typeface="Times New Roman"/>
                      </a:endParaRPr>
                    </a:p>
                  </a:txBody>
                  <a:tcPr marL="68580" marR="68580" marT="0" marB="0" anchor="ctr"/>
                </a:tc>
              </a:tr>
              <a:tr h="210312">
                <a:tc>
                  <a:txBody>
                    <a:bodyPr/>
                    <a:lstStyle/>
                    <a:p>
                      <a:pPr marL="0" marR="0" algn="ctr">
                        <a:lnSpc>
                          <a:spcPct val="115000"/>
                        </a:lnSpc>
                        <a:spcBef>
                          <a:spcPts val="0"/>
                        </a:spcBef>
                        <a:spcAft>
                          <a:spcPts val="0"/>
                        </a:spcAft>
                      </a:pPr>
                      <a:r>
                        <a:rPr lang="en-US" sz="1200" b="1" dirty="0">
                          <a:effectLst/>
                        </a:rPr>
                        <a:t>Sensor </a:t>
                      </a:r>
                      <a:endParaRPr lang="en-US" sz="1200" b="1" dirty="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b="1" dirty="0">
                          <a:effectLst/>
                        </a:rPr>
                        <a:t>Response</a:t>
                      </a:r>
                      <a:endParaRPr lang="en-US" sz="1200" b="1" dirty="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b="1" dirty="0" smtClean="0">
                          <a:effectLst/>
                          <a:latin typeface="Calibri"/>
                          <a:ea typeface="Times New Roman"/>
                          <a:cs typeface="Times New Roman"/>
                        </a:rPr>
                        <a:t>N=</a:t>
                      </a:r>
                      <a:endParaRPr lang="en-US" sz="1200" b="1" dirty="0">
                        <a:effectLst/>
                        <a:latin typeface="Calibri"/>
                        <a:ea typeface="Times New Roman"/>
                        <a:cs typeface="Times New Roman"/>
                      </a:endParaRPr>
                    </a:p>
                  </a:txBody>
                  <a:tcPr marL="68580" marR="68580" marT="0" marB="0" anchor="ctr"/>
                </a:tc>
              </a:tr>
              <a:tr h="210312">
                <a:tc>
                  <a:txBody>
                    <a:bodyPr/>
                    <a:lstStyle/>
                    <a:p>
                      <a:pPr marL="0" marR="0" algn="l">
                        <a:lnSpc>
                          <a:spcPct val="115000"/>
                        </a:lnSpc>
                        <a:spcBef>
                          <a:spcPts val="0"/>
                        </a:spcBef>
                        <a:spcAft>
                          <a:spcPts val="0"/>
                        </a:spcAft>
                      </a:pPr>
                      <a:r>
                        <a:rPr lang="en-US" sz="1200">
                          <a:effectLst/>
                        </a:rPr>
                        <a:t>Sound</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dirty="0">
                          <a:effectLst/>
                        </a:rPr>
                        <a:t>Wind or weather related</a:t>
                      </a:r>
                      <a:endParaRPr lang="en-US" sz="1200" dirty="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dirty="0" smtClean="0">
                          <a:effectLst/>
                          <a:latin typeface="Calibri"/>
                          <a:ea typeface="Times New Roman"/>
                          <a:cs typeface="Times New Roman"/>
                        </a:rPr>
                        <a:t>4</a:t>
                      </a:r>
                      <a:endParaRPr lang="en-US" sz="1200" dirty="0">
                        <a:effectLst/>
                        <a:latin typeface="Calibri"/>
                        <a:ea typeface="Times New Roman"/>
                        <a:cs typeface="Times New Roman"/>
                      </a:endParaRPr>
                    </a:p>
                  </a:txBody>
                  <a:tcPr marL="68580" marR="68580" marT="0" marB="0" anchor="ctr"/>
                </a:tc>
              </a:tr>
              <a:tr h="210312">
                <a:tc>
                  <a:txBody>
                    <a:bodyPr/>
                    <a:lstStyle/>
                    <a:p>
                      <a:pPr marL="0" marR="0" algn="l">
                        <a:lnSpc>
                          <a:spcPct val="115000"/>
                        </a:lnSpc>
                        <a:spcBef>
                          <a:spcPts val="0"/>
                        </a:spcBef>
                        <a:spcAft>
                          <a:spcPts val="0"/>
                        </a:spcAft>
                      </a:pPr>
                      <a:r>
                        <a:rPr lang="en-US" sz="1200">
                          <a:effectLst/>
                        </a:rPr>
                        <a:t>Pressure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dirty="0">
                          <a:effectLst/>
                        </a:rPr>
                        <a:t>Has to do with the stairs. Shape, Distance or Materials</a:t>
                      </a:r>
                      <a:endParaRPr lang="en-US" sz="1200" dirty="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dirty="0" smtClean="0">
                          <a:effectLst/>
                          <a:latin typeface="Calibri"/>
                          <a:ea typeface="Times New Roman"/>
                          <a:cs typeface="Times New Roman"/>
                        </a:rPr>
                        <a:t>4</a:t>
                      </a:r>
                      <a:endParaRPr lang="en-US" sz="1200" dirty="0">
                        <a:effectLst/>
                        <a:latin typeface="Calibri"/>
                        <a:ea typeface="Times New Roman"/>
                        <a:cs typeface="Times New Roman"/>
                      </a:endParaRPr>
                    </a:p>
                  </a:txBody>
                  <a:tcPr marL="68580" marR="68580" marT="0" marB="0" anchor="ctr"/>
                </a:tc>
              </a:tr>
              <a:tr h="210312">
                <a:tc>
                  <a:txBody>
                    <a:bodyPr/>
                    <a:lstStyle/>
                    <a:p>
                      <a:pPr marL="0" marR="0" algn="l">
                        <a:lnSpc>
                          <a:spcPct val="115000"/>
                        </a:lnSpc>
                        <a:spcBef>
                          <a:spcPts val="0"/>
                        </a:spcBef>
                        <a:spcAft>
                          <a:spcPts val="0"/>
                        </a:spcAft>
                      </a:pPr>
                      <a:r>
                        <a:rPr lang="en-US" sz="1200" dirty="0">
                          <a:effectLst/>
                        </a:rPr>
                        <a:t>Temperature</a:t>
                      </a:r>
                      <a:endParaRPr lang="en-US" sz="1200" dirty="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dirty="0">
                          <a:effectLst/>
                        </a:rPr>
                        <a:t>No Idea</a:t>
                      </a:r>
                      <a:endParaRPr lang="en-US" sz="1200" dirty="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dirty="0" smtClean="0">
                          <a:effectLst/>
                          <a:latin typeface="Calibri"/>
                          <a:ea typeface="Times New Roman"/>
                          <a:cs typeface="Times New Roman"/>
                        </a:rPr>
                        <a:t>3</a:t>
                      </a:r>
                      <a:endParaRPr lang="en-US" sz="1200" dirty="0">
                        <a:effectLst/>
                        <a:latin typeface="Calibri"/>
                        <a:ea typeface="Times New Roman"/>
                        <a:cs typeface="Times New Roman"/>
                      </a:endParaRPr>
                    </a:p>
                  </a:txBody>
                  <a:tcPr marL="68580" marR="68580" marT="0" marB="0" anchor="ctr"/>
                </a:tc>
              </a:tr>
              <a:tr h="210312">
                <a:tc>
                  <a:txBody>
                    <a:bodyPr/>
                    <a:lstStyle/>
                    <a:p>
                      <a:pPr marL="0" marR="0" algn="l">
                        <a:lnSpc>
                          <a:spcPct val="115000"/>
                        </a:lnSpc>
                        <a:spcBef>
                          <a:spcPts val="0"/>
                        </a:spcBef>
                        <a:spcAft>
                          <a:spcPts val="0"/>
                        </a:spcAft>
                      </a:pPr>
                      <a:r>
                        <a:rPr lang="en-US" sz="1200" dirty="0">
                          <a:effectLst/>
                        </a:rPr>
                        <a:t>Accelerometer</a:t>
                      </a:r>
                      <a:endParaRPr lang="en-US" sz="1200" dirty="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dirty="0">
                          <a:effectLst/>
                        </a:rPr>
                        <a:t>Screens or Bluish light</a:t>
                      </a:r>
                      <a:endParaRPr lang="en-US" sz="1200" dirty="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dirty="0" smtClean="0">
                          <a:effectLst/>
                          <a:latin typeface="Calibri"/>
                          <a:ea typeface="Times New Roman"/>
                          <a:cs typeface="Times New Roman"/>
                        </a:rPr>
                        <a:t>3</a:t>
                      </a:r>
                      <a:endParaRPr lang="en-US" sz="1200" dirty="0">
                        <a:effectLst/>
                        <a:latin typeface="Calibri"/>
                        <a:ea typeface="Times New Roman"/>
                        <a:cs typeface="Times New Roman"/>
                      </a:endParaRPr>
                    </a:p>
                  </a:txBody>
                  <a:tcPr marL="68580" marR="68580" marT="0" marB="0" anchor="ctr"/>
                </a:tc>
              </a:tr>
            </a:tbl>
          </a:graphicData>
        </a:graphic>
      </p:graphicFrame>
      <p:sp>
        <p:nvSpPr>
          <p:cNvPr id="2" name="Slide Number Placeholder 1"/>
          <p:cNvSpPr>
            <a:spLocks noGrp="1"/>
          </p:cNvSpPr>
          <p:nvPr>
            <p:ph type="sldNum" sz="quarter" idx="12"/>
          </p:nvPr>
        </p:nvSpPr>
        <p:spPr/>
        <p:txBody>
          <a:bodyPr/>
          <a:lstStyle/>
          <a:p>
            <a:fld id="{879085A8-95B6-4CCC-ACFD-23653EE1CBB6}" type="slidenum">
              <a:rPr lang="en-US" smtClean="0"/>
              <a:t>54</a:t>
            </a:fld>
            <a:endParaRPr lang="en-US"/>
          </a:p>
        </p:txBody>
      </p:sp>
      <p:sp>
        <p:nvSpPr>
          <p:cNvPr id="9" name="TextBox 8"/>
          <p:cNvSpPr txBox="1"/>
          <p:nvPr/>
        </p:nvSpPr>
        <p:spPr>
          <a:xfrm>
            <a:off x="7543800" y="4343400"/>
            <a:ext cx="6858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 17</a:t>
            </a:r>
          </a:p>
        </p:txBody>
      </p:sp>
    </p:spTree>
    <p:extLst>
      <p:ext uri="{BB962C8B-B14F-4D97-AF65-F5344CB8AC3E}">
        <p14:creationId xmlns:p14="http://schemas.microsoft.com/office/powerpoint/2010/main" val="3329774370"/>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Smell Explorations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Other Studies</a:t>
            </a:r>
            <a:endParaRPr lang="en-US" sz="2000" dirty="0">
              <a:latin typeface="Anime Ace 2.0 BB" pitchFamily="50" charset="0"/>
            </a:endParaRPr>
          </a:p>
        </p:txBody>
      </p:sp>
      <p:sp>
        <p:nvSpPr>
          <p:cNvPr id="13" name="TextBox 12"/>
          <p:cNvSpPr txBox="1"/>
          <p:nvPr/>
        </p:nvSpPr>
        <p:spPr>
          <a:xfrm>
            <a:off x="342900" y="2785838"/>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gaming Scenario</a:t>
            </a:r>
            <a:endParaRPr lang="en-US" sz="1100" dirty="0">
              <a:latin typeface="Anime Ace 2.0 BB" pitchFamily="50" charset="0"/>
            </a:endParaRPr>
          </a:p>
        </p:txBody>
      </p:sp>
      <p:sp>
        <p:nvSpPr>
          <p:cNvPr id="14" name="TextBox 13"/>
          <p:cNvSpPr txBox="1"/>
          <p:nvPr/>
        </p:nvSpPr>
        <p:spPr>
          <a:xfrm>
            <a:off x="342900" y="3857176"/>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Temperature as output</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55</a:t>
            </a:fld>
            <a:endParaRPr lang="en-US"/>
          </a:p>
        </p:txBody>
      </p:sp>
    </p:spTree>
    <p:extLst>
      <p:ext uri="{BB962C8B-B14F-4D97-AF65-F5344CB8AC3E}">
        <p14:creationId xmlns:p14="http://schemas.microsoft.com/office/powerpoint/2010/main" val="328679254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945" y="114301"/>
            <a:ext cx="3181257" cy="3181257"/>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629400" y="114300"/>
            <a:ext cx="21717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 off-the-shelf automatic air </a:t>
            </a:r>
            <a:r>
              <a:rPr lang="en-US" sz="1100" dirty="0">
                <a:latin typeface="Anime Ace 2.0 BB" pitchFamily="50" charset="0"/>
              </a:rPr>
              <a:t>freshener Is modified to respond to the </a:t>
            </a:r>
            <a:r>
              <a:rPr lang="en-US" sz="1100" dirty="0" err="1">
                <a:latin typeface="Anime Ace 2.0 BB" pitchFamily="50" charset="0"/>
              </a:rPr>
              <a:t>foodcam</a:t>
            </a:r>
            <a:r>
              <a:rPr lang="en-US" sz="1100" dirty="0">
                <a:latin typeface="Anime Ace 2.0 BB" pitchFamily="50" charset="0"/>
              </a:rPr>
              <a:t> feed</a:t>
            </a:r>
          </a:p>
          <a:p>
            <a:endParaRPr lang="en-US" sz="1100" dirty="0">
              <a:latin typeface="Anime Ace 2.0 BB" pitchFamily="50" charset="0"/>
            </a:endParaRPr>
          </a:p>
        </p:txBody>
      </p:sp>
      <p:sp>
        <p:nvSpPr>
          <p:cNvPr id="5" name="TextBox 4"/>
          <p:cNvSpPr txBox="1"/>
          <p:nvPr/>
        </p:nvSpPr>
        <p:spPr>
          <a:xfrm>
            <a:off x="190335" y="1006616"/>
            <a:ext cx="2591131"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a:t>
            </a:r>
          </a:p>
          <a:p>
            <a:pPr algn="ctr"/>
            <a:r>
              <a:rPr lang="en-US" sz="2000" dirty="0" err="1" smtClean="0">
                <a:latin typeface="Anime Ace 2.0 BB" pitchFamily="50" charset="0"/>
              </a:rPr>
              <a:t>foodcam</a:t>
            </a:r>
            <a:endParaRPr lang="en-US" sz="2000" dirty="0">
              <a:latin typeface="Anime Ace 2.0 BB" pitchFamily="50" charset="0"/>
            </a:endParaRPr>
          </a:p>
        </p:txBody>
      </p:sp>
      <p:pic>
        <p:nvPicPr>
          <p:cNvPr id="2050" name="Picture 2" descr="C:\Users\TitoAlfaro\Documents\PhDThesis\images\20141028_10111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102" t="19506" b="26826"/>
          <a:stretch/>
        </p:blipFill>
        <p:spPr bwMode="auto">
          <a:xfrm rot="5400000">
            <a:off x="2424560" y="4008325"/>
            <a:ext cx="3341131" cy="220836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descr="C:\Users\TitoAlfaro\Documents\PhDThesis\images\airwick (1).jpg"/>
          <p:cNvPicPr>
            <a:picLocks noChangeAspect="1" noChangeArrowheads="1"/>
          </p:cNvPicPr>
          <p:nvPr/>
        </p:nvPicPr>
        <p:blipFill rotWithShape="1">
          <a:blip r:embed="rId5">
            <a:extLst>
              <a:ext uri="{28A0092B-C50C-407E-A947-70E740481C1C}">
                <a14:useLocalDpi xmlns:a14="http://schemas.microsoft.com/office/drawing/2010/main" val="0"/>
              </a:ext>
            </a:extLst>
          </a:blip>
          <a:srcRect l="14139" r="43094"/>
          <a:stretch/>
        </p:blipFill>
        <p:spPr bwMode="auto">
          <a:xfrm>
            <a:off x="5771072" y="4000500"/>
            <a:ext cx="1173192" cy="2743200"/>
          </a:xfrm>
          <a:prstGeom prst="rect">
            <a:avLst/>
          </a:prstGeom>
          <a:noFill/>
          <a:extLst>
            <a:ext uri="{909E8E84-426E-40DD-AFC4-6F175D3DCCD1}">
              <a14:hiddenFill xmlns:a14="http://schemas.microsoft.com/office/drawing/2010/main">
                <a:solidFill>
                  <a:srgbClr val="FFFFFF"/>
                </a:solidFill>
              </a14:hiddenFill>
            </a:ext>
          </a:extLst>
        </p:spPr>
      </p:pic>
      <p:sp>
        <p:nvSpPr>
          <p:cNvPr id="15" name="Cloud 14"/>
          <p:cNvSpPr/>
          <p:nvPr/>
        </p:nvSpPr>
        <p:spPr>
          <a:xfrm>
            <a:off x="6472372" y="4798443"/>
            <a:ext cx="314056" cy="22840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p:cNvSpPr/>
          <p:nvPr/>
        </p:nvSpPr>
        <p:spPr>
          <a:xfrm>
            <a:off x="6721303" y="4870263"/>
            <a:ext cx="522731" cy="38016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p:cNvSpPr/>
          <p:nvPr/>
        </p:nvSpPr>
        <p:spPr>
          <a:xfrm>
            <a:off x="7244032" y="4725012"/>
            <a:ext cx="756968" cy="55052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7677406" y="3966157"/>
            <a:ext cx="1127992" cy="1029055"/>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2286"/>
              <a:gd name="connsiteY0" fmla="*/ 14229 h 43219"/>
              <a:gd name="connsiteX1" fmla="*/ 5659 w 42286"/>
              <a:gd name="connsiteY1" fmla="*/ 6766 h 43219"/>
              <a:gd name="connsiteX2" fmla="*/ 14041 w 42286"/>
              <a:gd name="connsiteY2" fmla="*/ 5061 h 43219"/>
              <a:gd name="connsiteX3" fmla="*/ 22492 w 42286"/>
              <a:gd name="connsiteY3" fmla="*/ 3291 h 43219"/>
              <a:gd name="connsiteX4" fmla="*/ 25785 w 42286"/>
              <a:gd name="connsiteY4" fmla="*/ 59 h 43219"/>
              <a:gd name="connsiteX5" fmla="*/ 29869 w 42286"/>
              <a:gd name="connsiteY5" fmla="*/ 2340 h 43219"/>
              <a:gd name="connsiteX6" fmla="*/ 35499 w 42286"/>
              <a:gd name="connsiteY6" fmla="*/ 549 h 43219"/>
              <a:gd name="connsiteX7" fmla="*/ 38354 w 42286"/>
              <a:gd name="connsiteY7" fmla="*/ 5435 h 43219"/>
              <a:gd name="connsiteX8" fmla="*/ 42018 w 42286"/>
              <a:gd name="connsiteY8" fmla="*/ 10177 h 43219"/>
              <a:gd name="connsiteX9" fmla="*/ 41854 w 42286"/>
              <a:gd name="connsiteY9" fmla="*/ 15319 h 43219"/>
              <a:gd name="connsiteX10" fmla="*/ 37440 w 42286"/>
              <a:gd name="connsiteY10" fmla="*/ 30063 h 43219"/>
              <a:gd name="connsiteX11" fmla="*/ 35431 w 42286"/>
              <a:gd name="connsiteY11" fmla="*/ 35960 h 43219"/>
              <a:gd name="connsiteX12" fmla="*/ 28591 w 42286"/>
              <a:gd name="connsiteY12" fmla="*/ 36674 h 43219"/>
              <a:gd name="connsiteX13" fmla="*/ 23703 w 42286"/>
              <a:gd name="connsiteY13" fmla="*/ 42965 h 43219"/>
              <a:gd name="connsiteX14" fmla="*/ 16516 w 42286"/>
              <a:gd name="connsiteY14" fmla="*/ 39125 h 43219"/>
              <a:gd name="connsiteX15" fmla="*/ 5840 w 42286"/>
              <a:gd name="connsiteY15" fmla="*/ 35331 h 43219"/>
              <a:gd name="connsiteX16" fmla="*/ 1146 w 42286"/>
              <a:gd name="connsiteY16" fmla="*/ 31109 h 43219"/>
              <a:gd name="connsiteX17" fmla="*/ 2149 w 42286"/>
              <a:gd name="connsiteY17" fmla="*/ 25410 h 43219"/>
              <a:gd name="connsiteX18" fmla="*/ 31 w 42286"/>
              <a:gd name="connsiteY18" fmla="*/ 19563 h 43219"/>
              <a:gd name="connsiteX19" fmla="*/ 3899 w 42286"/>
              <a:gd name="connsiteY19" fmla="*/ 14366 h 43219"/>
              <a:gd name="connsiteX20" fmla="*/ 3936 w 42286"/>
              <a:gd name="connsiteY20" fmla="*/ 14229 h 43219"/>
              <a:gd name="connsiteX0" fmla="*/ 4729 w 42286"/>
              <a:gd name="connsiteY0" fmla="*/ 26036 h 43219"/>
              <a:gd name="connsiteX1" fmla="*/ 2196 w 42286"/>
              <a:gd name="connsiteY1" fmla="*/ 25239 h 43219"/>
              <a:gd name="connsiteX2" fmla="*/ 6964 w 42286"/>
              <a:gd name="connsiteY2" fmla="*/ 34758 h 43219"/>
              <a:gd name="connsiteX3" fmla="*/ 5856 w 42286"/>
              <a:gd name="connsiteY3" fmla="*/ 35139 h 43219"/>
              <a:gd name="connsiteX4" fmla="*/ 16514 w 42286"/>
              <a:gd name="connsiteY4" fmla="*/ 38949 h 43219"/>
              <a:gd name="connsiteX5" fmla="*/ 15846 w 42286"/>
              <a:gd name="connsiteY5" fmla="*/ 37209 h 43219"/>
              <a:gd name="connsiteX6" fmla="*/ 28863 w 42286"/>
              <a:gd name="connsiteY6" fmla="*/ 34610 h 43219"/>
              <a:gd name="connsiteX7" fmla="*/ 28596 w 42286"/>
              <a:gd name="connsiteY7" fmla="*/ 36519 h 43219"/>
              <a:gd name="connsiteX8" fmla="*/ 41834 w 42286"/>
              <a:gd name="connsiteY8" fmla="*/ 15213 h 43219"/>
              <a:gd name="connsiteX9" fmla="*/ 40386 w 42286"/>
              <a:gd name="connsiteY9" fmla="*/ 17889 h 43219"/>
              <a:gd name="connsiteX10" fmla="*/ 38360 w 42286"/>
              <a:gd name="connsiteY10" fmla="*/ 5285 h 43219"/>
              <a:gd name="connsiteX11" fmla="*/ 38436 w 42286"/>
              <a:gd name="connsiteY11" fmla="*/ 6549 h 43219"/>
              <a:gd name="connsiteX12" fmla="*/ 29114 w 42286"/>
              <a:gd name="connsiteY12" fmla="*/ 3811 h 43219"/>
              <a:gd name="connsiteX13" fmla="*/ 29856 w 42286"/>
              <a:gd name="connsiteY13" fmla="*/ 2199 h 43219"/>
              <a:gd name="connsiteX14" fmla="*/ 22177 w 42286"/>
              <a:gd name="connsiteY14" fmla="*/ 4579 h 43219"/>
              <a:gd name="connsiteX15" fmla="*/ 22536 w 42286"/>
              <a:gd name="connsiteY15" fmla="*/ 3189 h 43219"/>
              <a:gd name="connsiteX16" fmla="*/ 14036 w 42286"/>
              <a:gd name="connsiteY16" fmla="*/ 5051 h 43219"/>
              <a:gd name="connsiteX17" fmla="*/ 15336 w 42286"/>
              <a:gd name="connsiteY17" fmla="*/ 6399 h 43219"/>
              <a:gd name="connsiteX18" fmla="*/ 4163 w 42286"/>
              <a:gd name="connsiteY18" fmla="*/ 15648 h 43219"/>
              <a:gd name="connsiteX19" fmla="*/ 3936 w 42286"/>
              <a:gd name="connsiteY19" fmla="*/ 14229 h 43219"/>
              <a:gd name="connsiteX0" fmla="*/ 3936 w 42286"/>
              <a:gd name="connsiteY0" fmla="*/ 14229 h 43219"/>
              <a:gd name="connsiteX1" fmla="*/ 5659 w 42286"/>
              <a:gd name="connsiteY1" fmla="*/ 6766 h 43219"/>
              <a:gd name="connsiteX2" fmla="*/ 14041 w 42286"/>
              <a:gd name="connsiteY2" fmla="*/ 5061 h 43219"/>
              <a:gd name="connsiteX3" fmla="*/ 22492 w 42286"/>
              <a:gd name="connsiteY3" fmla="*/ 3291 h 43219"/>
              <a:gd name="connsiteX4" fmla="*/ 25785 w 42286"/>
              <a:gd name="connsiteY4" fmla="*/ 59 h 43219"/>
              <a:gd name="connsiteX5" fmla="*/ 29869 w 42286"/>
              <a:gd name="connsiteY5" fmla="*/ 2340 h 43219"/>
              <a:gd name="connsiteX6" fmla="*/ 35499 w 42286"/>
              <a:gd name="connsiteY6" fmla="*/ 549 h 43219"/>
              <a:gd name="connsiteX7" fmla="*/ 38354 w 42286"/>
              <a:gd name="connsiteY7" fmla="*/ 5435 h 43219"/>
              <a:gd name="connsiteX8" fmla="*/ 42018 w 42286"/>
              <a:gd name="connsiteY8" fmla="*/ 10177 h 43219"/>
              <a:gd name="connsiteX9" fmla="*/ 41854 w 42286"/>
              <a:gd name="connsiteY9" fmla="*/ 15319 h 43219"/>
              <a:gd name="connsiteX10" fmla="*/ 37440 w 42286"/>
              <a:gd name="connsiteY10" fmla="*/ 30063 h 43219"/>
              <a:gd name="connsiteX11" fmla="*/ 35431 w 42286"/>
              <a:gd name="connsiteY11" fmla="*/ 35960 h 43219"/>
              <a:gd name="connsiteX12" fmla="*/ 28591 w 42286"/>
              <a:gd name="connsiteY12" fmla="*/ 36674 h 43219"/>
              <a:gd name="connsiteX13" fmla="*/ 23703 w 42286"/>
              <a:gd name="connsiteY13" fmla="*/ 42965 h 43219"/>
              <a:gd name="connsiteX14" fmla="*/ 16516 w 42286"/>
              <a:gd name="connsiteY14" fmla="*/ 39125 h 43219"/>
              <a:gd name="connsiteX15" fmla="*/ 5840 w 42286"/>
              <a:gd name="connsiteY15" fmla="*/ 35331 h 43219"/>
              <a:gd name="connsiteX16" fmla="*/ 1146 w 42286"/>
              <a:gd name="connsiteY16" fmla="*/ 31109 h 43219"/>
              <a:gd name="connsiteX17" fmla="*/ 2149 w 42286"/>
              <a:gd name="connsiteY17" fmla="*/ 25410 h 43219"/>
              <a:gd name="connsiteX18" fmla="*/ 31 w 42286"/>
              <a:gd name="connsiteY18" fmla="*/ 19563 h 43219"/>
              <a:gd name="connsiteX19" fmla="*/ 3899 w 42286"/>
              <a:gd name="connsiteY19" fmla="*/ 14366 h 43219"/>
              <a:gd name="connsiteX20" fmla="*/ 3936 w 42286"/>
              <a:gd name="connsiteY20" fmla="*/ 14229 h 43219"/>
              <a:gd name="connsiteX0" fmla="*/ 4729 w 42286"/>
              <a:gd name="connsiteY0" fmla="*/ 26036 h 43219"/>
              <a:gd name="connsiteX1" fmla="*/ 2196 w 42286"/>
              <a:gd name="connsiteY1" fmla="*/ 25239 h 43219"/>
              <a:gd name="connsiteX2" fmla="*/ 6964 w 42286"/>
              <a:gd name="connsiteY2" fmla="*/ 34758 h 43219"/>
              <a:gd name="connsiteX3" fmla="*/ 5856 w 42286"/>
              <a:gd name="connsiteY3" fmla="*/ 35139 h 43219"/>
              <a:gd name="connsiteX4" fmla="*/ 16514 w 42286"/>
              <a:gd name="connsiteY4" fmla="*/ 38949 h 43219"/>
              <a:gd name="connsiteX5" fmla="*/ 15846 w 42286"/>
              <a:gd name="connsiteY5" fmla="*/ 37209 h 43219"/>
              <a:gd name="connsiteX6" fmla="*/ 28863 w 42286"/>
              <a:gd name="connsiteY6" fmla="*/ 34610 h 43219"/>
              <a:gd name="connsiteX7" fmla="*/ 28596 w 42286"/>
              <a:gd name="connsiteY7" fmla="*/ 36519 h 43219"/>
              <a:gd name="connsiteX8" fmla="*/ 41834 w 42286"/>
              <a:gd name="connsiteY8" fmla="*/ 15213 h 43219"/>
              <a:gd name="connsiteX9" fmla="*/ 40386 w 42286"/>
              <a:gd name="connsiteY9" fmla="*/ 17889 h 43219"/>
              <a:gd name="connsiteX10" fmla="*/ 38360 w 42286"/>
              <a:gd name="connsiteY10" fmla="*/ 5285 h 43219"/>
              <a:gd name="connsiteX11" fmla="*/ 38436 w 42286"/>
              <a:gd name="connsiteY11" fmla="*/ 6549 h 43219"/>
              <a:gd name="connsiteX12" fmla="*/ 29114 w 42286"/>
              <a:gd name="connsiteY12" fmla="*/ 3811 h 43219"/>
              <a:gd name="connsiteX13" fmla="*/ 29856 w 42286"/>
              <a:gd name="connsiteY13" fmla="*/ 2199 h 43219"/>
              <a:gd name="connsiteX14" fmla="*/ 22177 w 42286"/>
              <a:gd name="connsiteY14" fmla="*/ 4579 h 43219"/>
              <a:gd name="connsiteX15" fmla="*/ 22536 w 42286"/>
              <a:gd name="connsiteY15" fmla="*/ 3189 h 43219"/>
              <a:gd name="connsiteX16" fmla="*/ 14036 w 42286"/>
              <a:gd name="connsiteY16" fmla="*/ 5051 h 43219"/>
              <a:gd name="connsiteX17" fmla="*/ 15336 w 42286"/>
              <a:gd name="connsiteY17" fmla="*/ 6399 h 43219"/>
              <a:gd name="connsiteX18" fmla="*/ 4163 w 42286"/>
              <a:gd name="connsiteY18" fmla="*/ 15648 h 43219"/>
              <a:gd name="connsiteX19" fmla="*/ 3936 w 42286"/>
              <a:gd name="connsiteY19" fmla="*/ 14229 h 43219"/>
              <a:gd name="connsiteX0" fmla="*/ 3936 w 41860"/>
              <a:gd name="connsiteY0" fmla="*/ 14229 h 43219"/>
              <a:gd name="connsiteX1" fmla="*/ 5659 w 41860"/>
              <a:gd name="connsiteY1" fmla="*/ 6766 h 43219"/>
              <a:gd name="connsiteX2" fmla="*/ 14041 w 41860"/>
              <a:gd name="connsiteY2" fmla="*/ 5061 h 43219"/>
              <a:gd name="connsiteX3" fmla="*/ 22492 w 41860"/>
              <a:gd name="connsiteY3" fmla="*/ 3291 h 43219"/>
              <a:gd name="connsiteX4" fmla="*/ 25785 w 41860"/>
              <a:gd name="connsiteY4" fmla="*/ 59 h 43219"/>
              <a:gd name="connsiteX5" fmla="*/ 29869 w 41860"/>
              <a:gd name="connsiteY5" fmla="*/ 2340 h 43219"/>
              <a:gd name="connsiteX6" fmla="*/ 35499 w 41860"/>
              <a:gd name="connsiteY6" fmla="*/ 549 h 43219"/>
              <a:gd name="connsiteX7" fmla="*/ 38354 w 41860"/>
              <a:gd name="connsiteY7" fmla="*/ 5435 h 43219"/>
              <a:gd name="connsiteX8" fmla="*/ 41854 w 41860"/>
              <a:gd name="connsiteY8" fmla="*/ 15319 h 43219"/>
              <a:gd name="connsiteX9" fmla="*/ 37440 w 41860"/>
              <a:gd name="connsiteY9" fmla="*/ 30063 h 43219"/>
              <a:gd name="connsiteX10" fmla="*/ 35431 w 41860"/>
              <a:gd name="connsiteY10" fmla="*/ 35960 h 43219"/>
              <a:gd name="connsiteX11" fmla="*/ 28591 w 41860"/>
              <a:gd name="connsiteY11" fmla="*/ 36674 h 43219"/>
              <a:gd name="connsiteX12" fmla="*/ 23703 w 41860"/>
              <a:gd name="connsiteY12" fmla="*/ 42965 h 43219"/>
              <a:gd name="connsiteX13" fmla="*/ 16516 w 41860"/>
              <a:gd name="connsiteY13" fmla="*/ 39125 h 43219"/>
              <a:gd name="connsiteX14" fmla="*/ 5840 w 41860"/>
              <a:gd name="connsiteY14" fmla="*/ 35331 h 43219"/>
              <a:gd name="connsiteX15" fmla="*/ 1146 w 41860"/>
              <a:gd name="connsiteY15" fmla="*/ 31109 h 43219"/>
              <a:gd name="connsiteX16" fmla="*/ 2149 w 41860"/>
              <a:gd name="connsiteY16" fmla="*/ 25410 h 43219"/>
              <a:gd name="connsiteX17" fmla="*/ 31 w 41860"/>
              <a:gd name="connsiteY17" fmla="*/ 19563 h 43219"/>
              <a:gd name="connsiteX18" fmla="*/ 3899 w 41860"/>
              <a:gd name="connsiteY18" fmla="*/ 14366 h 43219"/>
              <a:gd name="connsiteX19" fmla="*/ 3936 w 41860"/>
              <a:gd name="connsiteY19" fmla="*/ 14229 h 43219"/>
              <a:gd name="connsiteX0" fmla="*/ 4729 w 41860"/>
              <a:gd name="connsiteY0" fmla="*/ 26036 h 43219"/>
              <a:gd name="connsiteX1" fmla="*/ 2196 w 41860"/>
              <a:gd name="connsiteY1" fmla="*/ 25239 h 43219"/>
              <a:gd name="connsiteX2" fmla="*/ 6964 w 41860"/>
              <a:gd name="connsiteY2" fmla="*/ 34758 h 43219"/>
              <a:gd name="connsiteX3" fmla="*/ 5856 w 41860"/>
              <a:gd name="connsiteY3" fmla="*/ 35139 h 43219"/>
              <a:gd name="connsiteX4" fmla="*/ 16514 w 41860"/>
              <a:gd name="connsiteY4" fmla="*/ 38949 h 43219"/>
              <a:gd name="connsiteX5" fmla="*/ 15846 w 41860"/>
              <a:gd name="connsiteY5" fmla="*/ 37209 h 43219"/>
              <a:gd name="connsiteX6" fmla="*/ 28863 w 41860"/>
              <a:gd name="connsiteY6" fmla="*/ 34610 h 43219"/>
              <a:gd name="connsiteX7" fmla="*/ 28596 w 41860"/>
              <a:gd name="connsiteY7" fmla="*/ 36519 h 43219"/>
              <a:gd name="connsiteX8" fmla="*/ 41834 w 41860"/>
              <a:gd name="connsiteY8" fmla="*/ 15213 h 43219"/>
              <a:gd name="connsiteX9" fmla="*/ 40386 w 41860"/>
              <a:gd name="connsiteY9" fmla="*/ 17889 h 43219"/>
              <a:gd name="connsiteX10" fmla="*/ 38360 w 41860"/>
              <a:gd name="connsiteY10" fmla="*/ 5285 h 43219"/>
              <a:gd name="connsiteX11" fmla="*/ 38436 w 41860"/>
              <a:gd name="connsiteY11" fmla="*/ 6549 h 43219"/>
              <a:gd name="connsiteX12" fmla="*/ 29114 w 41860"/>
              <a:gd name="connsiteY12" fmla="*/ 3811 h 43219"/>
              <a:gd name="connsiteX13" fmla="*/ 29856 w 41860"/>
              <a:gd name="connsiteY13" fmla="*/ 2199 h 43219"/>
              <a:gd name="connsiteX14" fmla="*/ 22177 w 41860"/>
              <a:gd name="connsiteY14" fmla="*/ 4579 h 43219"/>
              <a:gd name="connsiteX15" fmla="*/ 22536 w 41860"/>
              <a:gd name="connsiteY15" fmla="*/ 3189 h 43219"/>
              <a:gd name="connsiteX16" fmla="*/ 14036 w 41860"/>
              <a:gd name="connsiteY16" fmla="*/ 5051 h 43219"/>
              <a:gd name="connsiteX17" fmla="*/ 15336 w 41860"/>
              <a:gd name="connsiteY17" fmla="*/ 6399 h 43219"/>
              <a:gd name="connsiteX18" fmla="*/ 4163 w 41860"/>
              <a:gd name="connsiteY18" fmla="*/ 15648 h 43219"/>
              <a:gd name="connsiteX19" fmla="*/ 3936 w 41860"/>
              <a:gd name="connsiteY19" fmla="*/ 14229 h 43219"/>
              <a:gd name="connsiteX0" fmla="*/ 3936 w 41860"/>
              <a:gd name="connsiteY0" fmla="*/ 14229 h 43219"/>
              <a:gd name="connsiteX1" fmla="*/ 5659 w 41860"/>
              <a:gd name="connsiteY1" fmla="*/ 6766 h 43219"/>
              <a:gd name="connsiteX2" fmla="*/ 14041 w 41860"/>
              <a:gd name="connsiteY2" fmla="*/ 5061 h 43219"/>
              <a:gd name="connsiteX3" fmla="*/ 22492 w 41860"/>
              <a:gd name="connsiteY3" fmla="*/ 3291 h 43219"/>
              <a:gd name="connsiteX4" fmla="*/ 25785 w 41860"/>
              <a:gd name="connsiteY4" fmla="*/ 59 h 43219"/>
              <a:gd name="connsiteX5" fmla="*/ 29869 w 41860"/>
              <a:gd name="connsiteY5" fmla="*/ 2340 h 43219"/>
              <a:gd name="connsiteX6" fmla="*/ 35499 w 41860"/>
              <a:gd name="connsiteY6" fmla="*/ 549 h 43219"/>
              <a:gd name="connsiteX7" fmla="*/ 38354 w 41860"/>
              <a:gd name="connsiteY7" fmla="*/ 5435 h 43219"/>
              <a:gd name="connsiteX8" fmla="*/ 41854 w 41860"/>
              <a:gd name="connsiteY8" fmla="*/ 15319 h 43219"/>
              <a:gd name="connsiteX9" fmla="*/ 37440 w 41860"/>
              <a:gd name="connsiteY9" fmla="*/ 30063 h 43219"/>
              <a:gd name="connsiteX10" fmla="*/ 35431 w 41860"/>
              <a:gd name="connsiteY10" fmla="*/ 35960 h 43219"/>
              <a:gd name="connsiteX11" fmla="*/ 28591 w 41860"/>
              <a:gd name="connsiteY11" fmla="*/ 36674 h 43219"/>
              <a:gd name="connsiteX12" fmla="*/ 23703 w 41860"/>
              <a:gd name="connsiteY12" fmla="*/ 42965 h 43219"/>
              <a:gd name="connsiteX13" fmla="*/ 16516 w 41860"/>
              <a:gd name="connsiteY13" fmla="*/ 39125 h 43219"/>
              <a:gd name="connsiteX14" fmla="*/ 5840 w 41860"/>
              <a:gd name="connsiteY14" fmla="*/ 35331 h 43219"/>
              <a:gd name="connsiteX15" fmla="*/ 1146 w 41860"/>
              <a:gd name="connsiteY15" fmla="*/ 31109 h 43219"/>
              <a:gd name="connsiteX16" fmla="*/ 2149 w 41860"/>
              <a:gd name="connsiteY16" fmla="*/ 25410 h 43219"/>
              <a:gd name="connsiteX17" fmla="*/ 31 w 41860"/>
              <a:gd name="connsiteY17" fmla="*/ 19563 h 43219"/>
              <a:gd name="connsiteX18" fmla="*/ 3899 w 41860"/>
              <a:gd name="connsiteY18" fmla="*/ 14366 h 43219"/>
              <a:gd name="connsiteX19" fmla="*/ 3936 w 41860"/>
              <a:gd name="connsiteY19" fmla="*/ 14229 h 43219"/>
              <a:gd name="connsiteX0" fmla="*/ 4729 w 41860"/>
              <a:gd name="connsiteY0" fmla="*/ 26036 h 43219"/>
              <a:gd name="connsiteX1" fmla="*/ 2196 w 41860"/>
              <a:gd name="connsiteY1" fmla="*/ 25239 h 43219"/>
              <a:gd name="connsiteX2" fmla="*/ 6964 w 41860"/>
              <a:gd name="connsiteY2" fmla="*/ 34758 h 43219"/>
              <a:gd name="connsiteX3" fmla="*/ 5856 w 41860"/>
              <a:gd name="connsiteY3" fmla="*/ 35139 h 43219"/>
              <a:gd name="connsiteX4" fmla="*/ 16514 w 41860"/>
              <a:gd name="connsiteY4" fmla="*/ 38949 h 43219"/>
              <a:gd name="connsiteX5" fmla="*/ 15846 w 41860"/>
              <a:gd name="connsiteY5" fmla="*/ 37209 h 43219"/>
              <a:gd name="connsiteX6" fmla="*/ 28863 w 41860"/>
              <a:gd name="connsiteY6" fmla="*/ 34610 h 43219"/>
              <a:gd name="connsiteX7" fmla="*/ 28596 w 41860"/>
              <a:gd name="connsiteY7" fmla="*/ 36519 h 43219"/>
              <a:gd name="connsiteX8" fmla="*/ 38360 w 41860"/>
              <a:gd name="connsiteY8" fmla="*/ 5285 h 43219"/>
              <a:gd name="connsiteX9" fmla="*/ 38436 w 41860"/>
              <a:gd name="connsiteY9" fmla="*/ 6549 h 43219"/>
              <a:gd name="connsiteX10" fmla="*/ 29114 w 41860"/>
              <a:gd name="connsiteY10" fmla="*/ 3811 h 43219"/>
              <a:gd name="connsiteX11" fmla="*/ 29856 w 41860"/>
              <a:gd name="connsiteY11" fmla="*/ 2199 h 43219"/>
              <a:gd name="connsiteX12" fmla="*/ 22177 w 41860"/>
              <a:gd name="connsiteY12" fmla="*/ 4579 h 43219"/>
              <a:gd name="connsiteX13" fmla="*/ 22536 w 41860"/>
              <a:gd name="connsiteY13" fmla="*/ 3189 h 43219"/>
              <a:gd name="connsiteX14" fmla="*/ 14036 w 41860"/>
              <a:gd name="connsiteY14" fmla="*/ 5051 h 43219"/>
              <a:gd name="connsiteX15" fmla="*/ 15336 w 41860"/>
              <a:gd name="connsiteY15" fmla="*/ 6399 h 43219"/>
              <a:gd name="connsiteX16" fmla="*/ 4163 w 41860"/>
              <a:gd name="connsiteY16" fmla="*/ 15648 h 43219"/>
              <a:gd name="connsiteX17" fmla="*/ 3936 w 41860"/>
              <a:gd name="connsiteY17" fmla="*/ 14229 h 43219"/>
              <a:gd name="connsiteX0" fmla="*/ 3936 w 38436"/>
              <a:gd name="connsiteY0" fmla="*/ 14229 h 43219"/>
              <a:gd name="connsiteX1" fmla="*/ 5659 w 38436"/>
              <a:gd name="connsiteY1" fmla="*/ 6766 h 43219"/>
              <a:gd name="connsiteX2" fmla="*/ 14041 w 38436"/>
              <a:gd name="connsiteY2" fmla="*/ 5061 h 43219"/>
              <a:gd name="connsiteX3" fmla="*/ 22492 w 38436"/>
              <a:gd name="connsiteY3" fmla="*/ 3291 h 43219"/>
              <a:gd name="connsiteX4" fmla="*/ 25785 w 38436"/>
              <a:gd name="connsiteY4" fmla="*/ 59 h 43219"/>
              <a:gd name="connsiteX5" fmla="*/ 29869 w 38436"/>
              <a:gd name="connsiteY5" fmla="*/ 2340 h 43219"/>
              <a:gd name="connsiteX6" fmla="*/ 35499 w 38436"/>
              <a:gd name="connsiteY6" fmla="*/ 549 h 43219"/>
              <a:gd name="connsiteX7" fmla="*/ 38354 w 38436"/>
              <a:gd name="connsiteY7" fmla="*/ 5435 h 43219"/>
              <a:gd name="connsiteX8" fmla="*/ 37440 w 38436"/>
              <a:gd name="connsiteY8" fmla="*/ 30063 h 43219"/>
              <a:gd name="connsiteX9" fmla="*/ 35431 w 38436"/>
              <a:gd name="connsiteY9" fmla="*/ 35960 h 43219"/>
              <a:gd name="connsiteX10" fmla="*/ 28591 w 38436"/>
              <a:gd name="connsiteY10" fmla="*/ 36674 h 43219"/>
              <a:gd name="connsiteX11" fmla="*/ 23703 w 38436"/>
              <a:gd name="connsiteY11" fmla="*/ 42965 h 43219"/>
              <a:gd name="connsiteX12" fmla="*/ 16516 w 38436"/>
              <a:gd name="connsiteY12" fmla="*/ 39125 h 43219"/>
              <a:gd name="connsiteX13" fmla="*/ 5840 w 38436"/>
              <a:gd name="connsiteY13" fmla="*/ 35331 h 43219"/>
              <a:gd name="connsiteX14" fmla="*/ 1146 w 38436"/>
              <a:gd name="connsiteY14" fmla="*/ 31109 h 43219"/>
              <a:gd name="connsiteX15" fmla="*/ 2149 w 38436"/>
              <a:gd name="connsiteY15" fmla="*/ 25410 h 43219"/>
              <a:gd name="connsiteX16" fmla="*/ 31 w 38436"/>
              <a:gd name="connsiteY16" fmla="*/ 19563 h 43219"/>
              <a:gd name="connsiteX17" fmla="*/ 3899 w 38436"/>
              <a:gd name="connsiteY17" fmla="*/ 14366 h 43219"/>
              <a:gd name="connsiteX18" fmla="*/ 3936 w 38436"/>
              <a:gd name="connsiteY18" fmla="*/ 14229 h 43219"/>
              <a:gd name="connsiteX0" fmla="*/ 4729 w 38436"/>
              <a:gd name="connsiteY0" fmla="*/ 26036 h 43219"/>
              <a:gd name="connsiteX1" fmla="*/ 2196 w 38436"/>
              <a:gd name="connsiteY1" fmla="*/ 25239 h 43219"/>
              <a:gd name="connsiteX2" fmla="*/ 6964 w 38436"/>
              <a:gd name="connsiteY2" fmla="*/ 34758 h 43219"/>
              <a:gd name="connsiteX3" fmla="*/ 5856 w 38436"/>
              <a:gd name="connsiteY3" fmla="*/ 35139 h 43219"/>
              <a:gd name="connsiteX4" fmla="*/ 16514 w 38436"/>
              <a:gd name="connsiteY4" fmla="*/ 38949 h 43219"/>
              <a:gd name="connsiteX5" fmla="*/ 15846 w 38436"/>
              <a:gd name="connsiteY5" fmla="*/ 37209 h 43219"/>
              <a:gd name="connsiteX6" fmla="*/ 28863 w 38436"/>
              <a:gd name="connsiteY6" fmla="*/ 34610 h 43219"/>
              <a:gd name="connsiteX7" fmla="*/ 28596 w 38436"/>
              <a:gd name="connsiteY7" fmla="*/ 36519 h 43219"/>
              <a:gd name="connsiteX8" fmla="*/ 38360 w 38436"/>
              <a:gd name="connsiteY8" fmla="*/ 5285 h 43219"/>
              <a:gd name="connsiteX9" fmla="*/ 38436 w 38436"/>
              <a:gd name="connsiteY9" fmla="*/ 6549 h 43219"/>
              <a:gd name="connsiteX10" fmla="*/ 29114 w 38436"/>
              <a:gd name="connsiteY10" fmla="*/ 3811 h 43219"/>
              <a:gd name="connsiteX11" fmla="*/ 29856 w 38436"/>
              <a:gd name="connsiteY11" fmla="*/ 2199 h 43219"/>
              <a:gd name="connsiteX12" fmla="*/ 22177 w 38436"/>
              <a:gd name="connsiteY12" fmla="*/ 4579 h 43219"/>
              <a:gd name="connsiteX13" fmla="*/ 22536 w 38436"/>
              <a:gd name="connsiteY13" fmla="*/ 3189 h 43219"/>
              <a:gd name="connsiteX14" fmla="*/ 14036 w 38436"/>
              <a:gd name="connsiteY14" fmla="*/ 5051 h 43219"/>
              <a:gd name="connsiteX15" fmla="*/ 15336 w 38436"/>
              <a:gd name="connsiteY15" fmla="*/ 6399 h 43219"/>
              <a:gd name="connsiteX16" fmla="*/ 4163 w 38436"/>
              <a:gd name="connsiteY16" fmla="*/ 15648 h 43219"/>
              <a:gd name="connsiteX17" fmla="*/ 3936 w 38436"/>
              <a:gd name="connsiteY17" fmla="*/ 14229 h 43219"/>
              <a:gd name="connsiteX0" fmla="*/ 3936 w 38436"/>
              <a:gd name="connsiteY0" fmla="*/ 14229 h 43219"/>
              <a:gd name="connsiteX1" fmla="*/ 5659 w 38436"/>
              <a:gd name="connsiteY1" fmla="*/ 6766 h 43219"/>
              <a:gd name="connsiteX2" fmla="*/ 14041 w 38436"/>
              <a:gd name="connsiteY2" fmla="*/ 5061 h 43219"/>
              <a:gd name="connsiteX3" fmla="*/ 22492 w 38436"/>
              <a:gd name="connsiteY3" fmla="*/ 3291 h 43219"/>
              <a:gd name="connsiteX4" fmla="*/ 25785 w 38436"/>
              <a:gd name="connsiteY4" fmla="*/ 59 h 43219"/>
              <a:gd name="connsiteX5" fmla="*/ 29869 w 38436"/>
              <a:gd name="connsiteY5" fmla="*/ 2340 h 43219"/>
              <a:gd name="connsiteX6" fmla="*/ 34425 w 38436"/>
              <a:gd name="connsiteY6" fmla="*/ 549 h 43219"/>
              <a:gd name="connsiteX7" fmla="*/ 38354 w 38436"/>
              <a:gd name="connsiteY7" fmla="*/ 5435 h 43219"/>
              <a:gd name="connsiteX8" fmla="*/ 37440 w 38436"/>
              <a:gd name="connsiteY8" fmla="*/ 30063 h 43219"/>
              <a:gd name="connsiteX9" fmla="*/ 35431 w 38436"/>
              <a:gd name="connsiteY9" fmla="*/ 35960 h 43219"/>
              <a:gd name="connsiteX10" fmla="*/ 28591 w 38436"/>
              <a:gd name="connsiteY10" fmla="*/ 36674 h 43219"/>
              <a:gd name="connsiteX11" fmla="*/ 23703 w 38436"/>
              <a:gd name="connsiteY11" fmla="*/ 42965 h 43219"/>
              <a:gd name="connsiteX12" fmla="*/ 16516 w 38436"/>
              <a:gd name="connsiteY12" fmla="*/ 39125 h 43219"/>
              <a:gd name="connsiteX13" fmla="*/ 5840 w 38436"/>
              <a:gd name="connsiteY13" fmla="*/ 35331 h 43219"/>
              <a:gd name="connsiteX14" fmla="*/ 1146 w 38436"/>
              <a:gd name="connsiteY14" fmla="*/ 31109 h 43219"/>
              <a:gd name="connsiteX15" fmla="*/ 2149 w 38436"/>
              <a:gd name="connsiteY15" fmla="*/ 25410 h 43219"/>
              <a:gd name="connsiteX16" fmla="*/ 31 w 38436"/>
              <a:gd name="connsiteY16" fmla="*/ 19563 h 43219"/>
              <a:gd name="connsiteX17" fmla="*/ 3899 w 38436"/>
              <a:gd name="connsiteY17" fmla="*/ 14366 h 43219"/>
              <a:gd name="connsiteX18" fmla="*/ 3936 w 38436"/>
              <a:gd name="connsiteY18" fmla="*/ 14229 h 43219"/>
              <a:gd name="connsiteX0" fmla="*/ 4729 w 38436"/>
              <a:gd name="connsiteY0" fmla="*/ 26036 h 43219"/>
              <a:gd name="connsiteX1" fmla="*/ 2196 w 38436"/>
              <a:gd name="connsiteY1" fmla="*/ 25239 h 43219"/>
              <a:gd name="connsiteX2" fmla="*/ 6964 w 38436"/>
              <a:gd name="connsiteY2" fmla="*/ 34758 h 43219"/>
              <a:gd name="connsiteX3" fmla="*/ 5856 w 38436"/>
              <a:gd name="connsiteY3" fmla="*/ 35139 h 43219"/>
              <a:gd name="connsiteX4" fmla="*/ 16514 w 38436"/>
              <a:gd name="connsiteY4" fmla="*/ 38949 h 43219"/>
              <a:gd name="connsiteX5" fmla="*/ 15846 w 38436"/>
              <a:gd name="connsiteY5" fmla="*/ 37209 h 43219"/>
              <a:gd name="connsiteX6" fmla="*/ 28863 w 38436"/>
              <a:gd name="connsiteY6" fmla="*/ 34610 h 43219"/>
              <a:gd name="connsiteX7" fmla="*/ 28596 w 38436"/>
              <a:gd name="connsiteY7" fmla="*/ 36519 h 43219"/>
              <a:gd name="connsiteX8" fmla="*/ 38360 w 38436"/>
              <a:gd name="connsiteY8" fmla="*/ 5285 h 43219"/>
              <a:gd name="connsiteX9" fmla="*/ 38436 w 38436"/>
              <a:gd name="connsiteY9" fmla="*/ 6549 h 43219"/>
              <a:gd name="connsiteX10" fmla="*/ 29114 w 38436"/>
              <a:gd name="connsiteY10" fmla="*/ 3811 h 43219"/>
              <a:gd name="connsiteX11" fmla="*/ 29856 w 38436"/>
              <a:gd name="connsiteY11" fmla="*/ 2199 h 43219"/>
              <a:gd name="connsiteX12" fmla="*/ 22177 w 38436"/>
              <a:gd name="connsiteY12" fmla="*/ 4579 h 43219"/>
              <a:gd name="connsiteX13" fmla="*/ 22536 w 38436"/>
              <a:gd name="connsiteY13" fmla="*/ 3189 h 43219"/>
              <a:gd name="connsiteX14" fmla="*/ 14036 w 38436"/>
              <a:gd name="connsiteY14" fmla="*/ 5051 h 43219"/>
              <a:gd name="connsiteX15" fmla="*/ 15336 w 38436"/>
              <a:gd name="connsiteY15" fmla="*/ 6399 h 43219"/>
              <a:gd name="connsiteX16" fmla="*/ 4163 w 38436"/>
              <a:gd name="connsiteY16" fmla="*/ 15648 h 43219"/>
              <a:gd name="connsiteX17" fmla="*/ 3936 w 38436"/>
              <a:gd name="connsiteY17" fmla="*/ 14229 h 43219"/>
              <a:gd name="connsiteX0" fmla="*/ 3936 w 38436"/>
              <a:gd name="connsiteY0" fmla="*/ 14362 h 43352"/>
              <a:gd name="connsiteX1" fmla="*/ 5659 w 38436"/>
              <a:gd name="connsiteY1" fmla="*/ 6899 h 43352"/>
              <a:gd name="connsiteX2" fmla="*/ 14041 w 38436"/>
              <a:gd name="connsiteY2" fmla="*/ 5194 h 43352"/>
              <a:gd name="connsiteX3" fmla="*/ 22492 w 38436"/>
              <a:gd name="connsiteY3" fmla="*/ 3424 h 43352"/>
              <a:gd name="connsiteX4" fmla="*/ 25785 w 38436"/>
              <a:gd name="connsiteY4" fmla="*/ 192 h 43352"/>
              <a:gd name="connsiteX5" fmla="*/ 29869 w 38436"/>
              <a:gd name="connsiteY5" fmla="*/ 2473 h 43352"/>
              <a:gd name="connsiteX6" fmla="*/ 34425 w 38436"/>
              <a:gd name="connsiteY6" fmla="*/ 682 h 43352"/>
              <a:gd name="connsiteX7" fmla="*/ 38354 w 38436"/>
              <a:gd name="connsiteY7" fmla="*/ 5568 h 43352"/>
              <a:gd name="connsiteX8" fmla="*/ 37440 w 38436"/>
              <a:gd name="connsiteY8" fmla="*/ 30196 h 43352"/>
              <a:gd name="connsiteX9" fmla="*/ 35431 w 38436"/>
              <a:gd name="connsiteY9" fmla="*/ 36093 h 43352"/>
              <a:gd name="connsiteX10" fmla="*/ 28591 w 38436"/>
              <a:gd name="connsiteY10" fmla="*/ 36807 h 43352"/>
              <a:gd name="connsiteX11" fmla="*/ 23703 w 38436"/>
              <a:gd name="connsiteY11" fmla="*/ 43098 h 43352"/>
              <a:gd name="connsiteX12" fmla="*/ 16516 w 38436"/>
              <a:gd name="connsiteY12" fmla="*/ 39258 h 43352"/>
              <a:gd name="connsiteX13" fmla="*/ 5840 w 38436"/>
              <a:gd name="connsiteY13" fmla="*/ 35464 h 43352"/>
              <a:gd name="connsiteX14" fmla="*/ 1146 w 38436"/>
              <a:gd name="connsiteY14" fmla="*/ 31242 h 43352"/>
              <a:gd name="connsiteX15" fmla="*/ 2149 w 38436"/>
              <a:gd name="connsiteY15" fmla="*/ 25543 h 43352"/>
              <a:gd name="connsiteX16" fmla="*/ 31 w 38436"/>
              <a:gd name="connsiteY16" fmla="*/ 19696 h 43352"/>
              <a:gd name="connsiteX17" fmla="*/ 3899 w 38436"/>
              <a:gd name="connsiteY17" fmla="*/ 14499 h 43352"/>
              <a:gd name="connsiteX18" fmla="*/ 3936 w 38436"/>
              <a:gd name="connsiteY18" fmla="*/ 14362 h 43352"/>
              <a:gd name="connsiteX0" fmla="*/ 4729 w 38436"/>
              <a:gd name="connsiteY0" fmla="*/ 26169 h 43352"/>
              <a:gd name="connsiteX1" fmla="*/ 2196 w 38436"/>
              <a:gd name="connsiteY1" fmla="*/ 25372 h 43352"/>
              <a:gd name="connsiteX2" fmla="*/ 6964 w 38436"/>
              <a:gd name="connsiteY2" fmla="*/ 34891 h 43352"/>
              <a:gd name="connsiteX3" fmla="*/ 5856 w 38436"/>
              <a:gd name="connsiteY3" fmla="*/ 35272 h 43352"/>
              <a:gd name="connsiteX4" fmla="*/ 16514 w 38436"/>
              <a:gd name="connsiteY4" fmla="*/ 39082 h 43352"/>
              <a:gd name="connsiteX5" fmla="*/ 15846 w 38436"/>
              <a:gd name="connsiteY5" fmla="*/ 37342 h 43352"/>
              <a:gd name="connsiteX6" fmla="*/ 28863 w 38436"/>
              <a:gd name="connsiteY6" fmla="*/ 34743 h 43352"/>
              <a:gd name="connsiteX7" fmla="*/ 28596 w 38436"/>
              <a:gd name="connsiteY7" fmla="*/ 36652 h 43352"/>
              <a:gd name="connsiteX8" fmla="*/ 38360 w 38436"/>
              <a:gd name="connsiteY8" fmla="*/ 5418 h 43352"/>
              <a:gd name="connsiteX9" fmla="*/ 38436 w 38436"/>
              <a:gd name="connsiteY9" fmla="*/ 6682 h 43352"/>
              <a:gd name="connsiteX10" fmla="*/ 29114 w 38436"/>
              <a:gd name="connsiteY10" fmla="*/ 3944 h 43352"/>
              <a:gd name="connsiteX11" fmla="*/ 29856 w 38436"/>
              <a:gd name="connsiteY11" fmla="*/ 2332 h 43352"/>
              <a:gd name="connsiteX12" fmla="*/ 22177 w 38436"/>
              <a:gd name="connsiteY12" fmla="*/ 4712 h 43352"/>
              <a:gd name="connsiteX13" fmla="*/ 22536 w 38436"/>
              <a:gd name="connsiteY13" fmla="*/ 3322 h 43352"/>
              <a:gd name="connsiteX14" fmla="*/ 14036 w 38436"/>
              <a:gd name="connsiteY14" fmla="*/ 5184 h 43352"/>
              <a:gd name="connsiteX15" fmla="*/ 15336 w 38436"/>
              <a:gd name="connsiteY15" fmla="*/ 6532 h 43352"/>
              <a:gd name="connsiteX16" fmla="*/ 4163 w 38436"/>
              <a:gd name="connsiteY16" fmla="*/ 15781 h 43352"/>
              <a:gd name="connsiteX17" fmla="*/ 3936 w 38436"/>
              <a:gd name="connsiteY17" fmla="*/ 14362 h 43352"/>
              <a:gd name="connsiteX0" fmla="*/ 3936 w 38436"/>
              <a:gd name="connsiteY0" fmla="*/ 14229 h 43219"/>
              <a:gd name="connsiteX1" fmla="*/ 5659 w 38436"/>
              <a:gd name="connsiteY1" fmla="*/ 6766 h 43219"/>
              <a:gd name="connsiteX2" fmla="*/ 14041 w 38436"/>
              <a:gd name="connsiteY2" fmla="*/ 5061 h 43219"/>
              <a:gd name="connsiteX3" fmla="*/ 22492 w 38436"/>
              <a:gd name="connsiteY3" fmla="*/ 3291 h 43219"/>
              <a:gd name="connsiteX4" fmla="*/ 25785 w 38436"/>
              <a:gd name="connsiteY4" fmla="*/ 59 h 43219"/>
              <a:gd name="connsiteX5" fmla="*/ 29869 w 38436"/>
              <a:gd name="connsiteY5" fmla="*/ 2340 h 43219"/>
              <a:gd name="connsiteX6" fmla="*/ 34425 w 38436"/>
              <a:gd name="connsiteY6" fmla="*/ 549 h 43219"/>
              <a:gd name="connsiteX7" fmla="*/ 38354 w 38436"/>
              <a:gd name="connsiteY7" fmla="*/ 5435 h 43219"/>
              <a:gd name="connsiteX8" fmla="*/ 37440 w 38436"/>
              <a:gd name="connsiteY8" fmla="*/ 30063 h 43219"/>
              <a:gd name="connsiteX9" fmla="*/ 35431 w 38436"/>
              <a:gd name="connsiteY9" fmla="*/ 35960 h 43219"/>
              <a:gd name="connsiteX10" fmla="*/ 28591 w 38436"/>
              <a:gd name="connsiteY10" fmla="*/ 36674 h 43219"/>
              <a:gd name="connsiteX11" fmla="*/ 23703 w 38436"/>
              <a:gd name="connsiteY11" fmla="*/ 42965 h 43219"/>
              <a:gd name="connsiteX12" fmla="*/ 16516 w 38436"/>
              <a:gd name="connsiteY12" fmla="*/ 39125 h 43219"/>
              <a:gd name="connsiteX13" fmla="*/ 5840 w 38436"/>
              <a:gd name="connsiteY13" fmla="*/ 35331 h 43219"/>
              <a:gd name="connsiteX14" fmla="*/ 1146 w 38436"/>
              <a:gd name="connsiteY14" fmla="*/ 31109 h 43219"/>
              <a:gd name="connsiteX15" fmla="*/ 2149 w 38436"/>
              <a:gd name="connsiteY15" fmla="*/ 25410 h 43219"/>
              <a:gd name="connsiteX16" fmla="*/ 31 w 38436"/>
              <a:gd name="connsiteY16" fmla="*/ 19563 h 43219"/>
              <a:gd name="connsiteX17" fmla="*/ 3899 w 38436"/>
              <a:gd name="connsiteY17" fmla="*/ 14366 h 43219"/>
              <a:gd name="connsiteX18" fmla="*/ 3936 w 38436"/>
              <a:gd name="connsiteY18" fmla="*/ 14229 h 43219"/>
              <a:gd name="connsiteX0" fmla="*/ 4729 w 38436"/>
              <a:gd name="connsiteY0" fmla="*/ 26036 h 43219"/>
              <a:gd name="connsiteX1" fmla="*/ 2196 w 38436"/>
              <a:gd name="connsiteY1" fmla="*/ 25239 h 43219"/>
              <a:gd name="connsiteX2" fmla="*/ 6964 w 38436"/>
              <a:gd name="connsiteY2" fmla="*/ 34758 h 43219"/>
              <a:gd name="connsiteX3" fmla="*/ 5856 w 38436"/>
              <a:gd name="connsiteY3" fmla="*/ 35139 h 43219"/>
              <a:gd name="connsiteX4" fmla="*/ 16514 w 38436"/>
              <a:gd name="connsiteY4" fmla="*/ 38949 h 43219"/>
              <a:gd name="connsiteX5" fmla="*/ 15846 w 38436"/>
              <a:gd name="connsiteY5" fmla="*/ 37209 h 43219"/>
              <a:gd name="connsiteX6" fmla="*/ 28863 w 38436"/>
              <a:gd name="connsiteY6" fmla="*/ 34610 h 43219"/>
              <a:gd name="connsiteX7" fmla="*/ 28596 w 38436"/>
              <a:gd name="connsiteY7" fmla="*/ 36519 h 43219"/>
              <a:gd name="connsiteX8" fmla="*/ 38360 w 38436"/>
              <a:gd name="connsiteY8" fmla="*/ 5285 h 43219"/>
              <a:gd name="connsiteX9" fmla="*/ 38436 w 38436"/>
              <a:gd name="connsiteY9" fmla="*/ 6549 h 43219"/>
              <a:gd name="connsiteX10" fmla="*/ 29114 w 38436"/>
              <a:gd name="connsiteY10" fmla="*/ 3811 h 43219"/>
              <a:gd name="connsiteX11" fmla="*/ 29856 w 38436"/>
              <a:gd name="connsiteY11" fmla="*/ 2199 h 43219"/>
              <a:gd name="connsiteX12" fmla="*/ 22177 w 38436"/>
              <a:gd name="connsiteY12" fmla="*/ 4579 h 43219"/>
              <a:gd name="connsiteX13" fmla="*/ 22536 w 38436"/>
              <a:gd name="connsiteY13" fmla="*/ 3189 h 43219"/>
              <a:gd name="connsiteX14" fmla="*/ 14036 w 38436"/>
              <a:gd name="connsiteY14" fmla="*/ 5051 h 43219"/>
              <a:gd name="connsiteX15" fmla="*/ 15336 w 38436"/>
              <a:gd name="connsiteY15" fmla="*/ 6399 h 43219"/>
              <a:gd name="connsiteX16" fmla="*/ 4163 w 38436"/>
              <a:gd name="connsiteY16" fmla="*/ 15648 h 43219"/>
              <a:gd name="connsiteX17" fmla="*/ 3936 w 38436"/>
              <a:gd name="connsiteY17" fmla="*/ 14229 h 43219"/>
              <a:gd name="connsiteX0" fmla="*/ 3936 w 38436"/>
              <a:gd name="connsiteY0" fmla="*/ 14229 h 43219"/>
              <a:gd name="connsiteX1" fmla="*/ 5659 w 38436"/>
              <a:gd name="connsiteY1" fmla="*/ 6766 h 43219"/>
              <a:gd name="connsiteX2" fmla="*/ 14041 w 38436"/>
              <a:gd name="connsiteY2" fmla="*/ 5061 h 43219"/>
              <a:gd name="connsiteX3" fmla="*/ 22492 w 38436"/>
              <a:gd name="connsiteY3" fmla="*/ 3291 h 43219"/>
              <a:gd name="connsiteX4" fmla="*/ 25785 w 38436"/>
              <a:gd name="connsiteY4" fmla="*/ 59 h 43219"/>
              <a:gd name="connsiteX5" fmla="*/ 29869 w 38436"/>
              <a:gd name="connsiteY5" fmla="*/ 2340 h 43219"/>
              <a:gd name="connsiteX6" fmla="*/ 34425 w 38436"/>
              <a:gd name="connsiteY6" fmla="*/ 549 h 43219"/>
              <a:gd name="connsiteX7" fmla="*/ 38354 w 38436"/>
              <a:gd name="connsiteY7" fmla="*/ 5435 h 43219"/>
              <a:gd name="connsiteX8" fmla="*/ 37440 w 38436"/>
              <a:gd name="connsiteY8" fmla="*/ 30063 h 43219"/>
              <a:gd name="connsiteX9" fmla="*/ 35431 w 38436"/>
              <a:gd name="connsiteY9" fmla="*/ 35960 h 43219"/>
              <a:gd name="connsiteX10" fmla="*/ 28591 w 38436"/>
              <a:gd name="connsiteY10" fmla="*/ 36674 h 43219"/>
              <a:gd name="connsiteX11" fmla="*/ 23703 w 38436"/>
              <a:gd name="connsiteY11" fmla="*/ 42965 h 43219"/>
              <a:gd name="connsiteX12" fmla="*/ 16516 w 38436"/>
              <a:gd name="connsiteY12" fmla="*/ 39125 h 43219"/>
              <a:gd name="connsiteX13" fmla="*/ 5840 w 38436"/>
              <a:gd name="connsiteY13" fmla="*/ 35331 h 43219"/>
              <a:gd name="connsiteX14" fmla="*/ 1146 w 38436"/>
              <a:gd name="connsiteY14" fmla="*/ 31109 h 43219"/>
              <a:gd name="connsiteX15" fmla="*/ 2149 w 38436"/>
              <a:gd name="connsiteY15" fmla="*/ 25410 h 43219"/>
              <a:gd name="connsiteX16" fmla="*/ 31 w 38436"/>
              <a:gd name="connsiteY16" fmla="*/ 19563 h 43219"/>
              <a:gd name="connsiteX17" fmla="*/ 3899 w 38436"/>
              <a:gd name="connsiteY17" fmla="*/ 14366 h 43219"/>
              <a:gd name="connsiteX18" fmla="*/ 3936 w 38436"/>
              <a:gd name="connsiteY18" fmla="*/ 14229 h 43219"/>
              <a:gd name="connsiteX0" fmla="*/ 4729 w 38436"/>
              <a:gd name="connsiteY0" fmla="*/ 26036 h 43219"/>
              <a:gd name="connsiteX1" fmla="*/ 2196 w 38436"/>
              <a:gd name="connsiteY1" fmla="*/ 25239 h 43219"/>
              <a:gd name="connsiteX2" fmla="*/ 6964 w 38436"/>
              <a:gd name="connsiteY2" fmla="*/ 34758 h 43219"/>
              <a:gd name="connsiteX3" fmla="*/ 5856 w 38436"/>
              <a:gd name="connsiteY3" fmla="*/ 35139 h 43219"/>
              <a:gd name="connsiteX4" fmla="*/ 16514 w 38436"/>
              <a:gd name="connsiteY4" fmla="*/ 38949 h 43219"/>
              <a:gd name="connsiteX5" fmla="*/ 15846 w 38436"/>
              <a:gd name="connsiteY5" fmla="*/ 37209 h 43219"/>
              <a:gd name="connsiteX6" fmla="*/ 28863 w 38436"/>
              <a:gd name="connsiteY6" fmla="*/ 34610 h 43219"/>
              <a:gd name="connsiteX7" fmla="*/ 28596 w 38436"/>
              <a:gd name="connsiteY7" fmla="*/ 36519 h 43219"/>
              <a:gd name="connsiteX8" fmla="*/ 38360 w 38436"/>
              <a:gd name="connsiteY8" fmla="*/ 5285 h 43219"/>
              <a:gd name="connsiteX9" fmla="*/ 38436 w 38436"/>
              <a:gd name="connsiteY9" fmla="*/ 6549 h 43219"/>
              <a:gd name="connsiteX10" fmla="*/ 29114 w 38436"/>
              <a:gd name="connsiteY10" fmla="*/ 3811 h 43219"/>
              <a:gd name="connsiteX11" fmla="*/ 29856 w 38436"/>
              <a:gd name="connsiteY11" fmla="*/ 2199 h 43219"/>
              <a:gd name="connsiteX12" fmla="*/ 22177 w 38436"/>
              <a:gd name="connsiteY12" fmla="*/ 4579 h 43219"/>
              <a:gd name="connsiteX13" fmla="*/ 22536 w 38436"/>
              <a:gd name="connsiteY13" fmla="*/ 3189 h 43219"/>
              <a:gd name="connsiteX14" fmla="*/ 14036 w 38436"/>
              <a:gd name="connsiteY14" fmla="*/ 5051 h 43219"/>
              <a:gd name="connsiteX15" fmla="*/ 15336 w 38436"/>
              <a:gd name="connsiteY15" fmla="*/ 6399 h 43219"/>
              <a:gd name="connsiteX16" fmla="*/ 4163 w 38436"/>
              <a:gd name="connsiteY16" fmla="*/ 15648 h 43219"/>
              <a:gd name="connsiteX17" fmla="*/ 3936 w 38436"/>
              <a:gd name="connsiteY17" fmla="*/ 14229 h 43219"/>
              <a:gd name="connsiteX0" fmla="*/ 3936 w 38432"/>
              <a:gd name="connsiteY0" fmla="*/ 14229 h 43219"/>
              <a:gd name="connsiteX1" fmla="*/ 5659 w 38432"/>
              <a:gd name="connsiteY1" fmla="*/ 6766 h 43219"/>
              <a:gd name="connsiteX2" fmla="*/ 14041 w 38432"/>
              <a:gd name="connsiteY2" fmla="*/ 5061 h 43219"/>
              <a:gd name="connsiteX3" fmla="*/ 22492 w 38432"/>
              <a:gd name="connsiteY3" fmla="*/ 3291 h 43219"/>
              <a:gd name="connsiteX4" fmla="*/ 25785 w 38432"/>
              <a:gd name="connsiteY4" fmla="*/ 59 h 43219"/>
              <a:gd name="connsiteX5" fmla="*/ 29869 w 38432"/>
              <a:gd name="connsiteY5" fmla="*/ 2340 h 43219"/>
              <a:gd name="connsiteX6" fmla="*/ 34425 w 38432"/>
              <a:gd name="connsiteY6" fmla="*/ 549 h 43219"/>
              <a:gd name="connsiteX7" fmla="*/ 38354 w 38432"/>
              <a:gd name="connsiteY7" fmla="*/ 5435 h 43219"/>
              <a:gd name="connsiteX8" fmla="*/ 37440 w 38432"/>
              <a:gd name="connsiteY8" fmla="*/ 30063 h 43219"/>
              <a:gd name="connsiteX9" fmla="*/ 35431 w 38432"/>
              <a:gd name="connsiteY9" fmla="*/ 35960 h 43219"/>
              <a:gd name="connsiteX10" fmla="*/ 28591 w 38432"/>
              <a:gd name="connsiteY10" fmla="*/ 36674 h 43219"/>
              <a:gd name="connsiteX11" fmla="*/ 23703 w 38432"/>
              <a:gd name="connsiteY11" fmla="*/ 42965 h 43219"/>
              <a:gd name="connsiteX12" fmla="*/ 16516 w 38432"/>
              <a:gd name="connsiteY12" fmla="*/ 39125 h 43219"/>
              <a:gd name="connsiteX13" fmla="*/ 5840 w 38432"/>
              <a:gd name="connsiteY13" fmla="*/ 35331 h 43219"/>
              <a:gd name="connsiteX14" fmla="*/ 1146 w 38432"/>
              <a:gd name="connsiteY14" fmla="*/ 31109 h 43219"/>
              <a:gd name="connsiteX15" fmla="*/ 2149 w 38432"/>
              <a:gd name="connsiteY15" fmla="*/ 25410 h 43219"/>
              <a:gd name="connsiteX16" fmla="*/ 31 w 38432"/>
              <a:gd name="connsiteY16" fmla="*/ 19563 h 43219"/>
              <a:gd name="connsiteX17" fmla="*/ 3899 w 38432"/>
              <a:gd name="connsiteY17" fmla="*/ 14366 h 43219"/>
              <a:gd name="connsiteX18" fmla="*/ 3936 w 38432"/>
              <a:gd name="connsiteY18" fmla="*/ 14229 h 43219"/>
              <a:gd name="connsiteX0" fmla="*/ 4729 w 38432"/>
              <a:gd name="connsiteY0" fmla="*/ 26036 h 43219"/>
              <a:gd name="connsiteX1" fmla="*/ 2196 w 38432"/>
              <a:gd name="connsiteY1" fmla="*/ 25239 h 43219"/>
              <a:gd name="connsiteX2" fmla="*/ 6964 w 38432"/>
              <a:gd name="connsiteY2" fmla="*/ 34758 h 43219"/>
              <a:gd name="connsiteX3" fmla="*/ 5856 w 38432"/>
              <a:gd name="connsiteY3" fmla="*/ 35139 h 43219"/>
              <a:gd name="connsiteX4" fmla="*/ 16514 w 38432"/>
              <a:gd name="connsiteY4" fmla="*/ 38949 h 43219"/>
              <a:gd name="connsiteX5" fmla="*/ 15846 w 38432"/>
              <a:gd name="connsiteY5" fmla="*/ 37209 h 43219"/>
              <a:gd name="connsiteX6" fmla="*/ 28863 w 38432"/>
              <a:gd name="connsiteY6" fmla="*/ 34610 h 43219"/>
              <a:gd name="connsiteX7" fmla="*/ 28596 w 38432"/>
              <a:gd name="connsiteY7" fmla="*/ 36519 h 43219"/>
              <a:gd name="connsiteX8" fmla="*/ 29114 w 38432"/>
              <a:gd name="connsiteY8" fmla="*/ 3811 h 43219"/>
              <a:gd name="connsiteX9" fmla="*/ 29856 w 38432"/>
              <a:gd name="connsiteY9" fmla="*/ 2199 h 43219"/>
              <a:gd name="connsiteX10" fmla="*/ 22177 w 38432"/>
              <a:gd name="connsiteY10" fmla="*/ 4579 h 43219"/>
              <a:gd name="connsiteX11" fmla="*/ 22536 w 38432"/>
              <a:gd name="connsiteY11" fmla="*/ 3189 h 43219"/>
              <a:gd name="connsiteX12" fmla="*/ 14036 w 38432"/>
              <a:gd name="connsiteY12" fmla="*/ 5051 h 43219"/>
              <a:gd name="connsiteX13" fmla="*/ 15336 w 38432"/>
              <a:gd name="connsiteY13" fmla="*/ 6399 h 43219"/>
              <a:gd name="connsiteX14" fmla="*/ 4163 w 38432"/>
              <a:gd name="connsiteY14" fmla="*/ 15648 h 43219"/>
              <a:gd name="connsiteX15" fmla="*/ 3936 w 38432"/>
              <a:gd name="connsiteY15" fmla="*/ 14229 h 43219"/>
              <a:gd name="connsiteX0" fmla="*/ 3936 w 37459"/>
              <a:gd name="connsiteY0" fmla="*/ 14229 h 43219"/>
              <a:gd name="connsiteX1" fmla="*/ 5659 w 37459"/>
              <a:gd name="connsiteY1" fmla="*/ 6766 h 43219"/>
              <a:gd name="connsiteX2" fmla="*/ 14041 w 37459"/>
              <a:gd name="connsiteY2" fmla="*/ 5061 h 43219"/>
              <a:gd name="connsiteX3" fmla="*/ 22492 w 37459"/>
              <a:gd name="connsiteY3" fmla="*/ 3291 h 43219"/>
              <a:gd name="connsiteX4" fmla="*/ 25785 w 37459"/>
              <a:gd name="connsiteY4" fmla="*/ 59 h 43219"/>
              <a:gd name="connsiteX5" fmla="*/ 29869 w 37459"/>
              <a:gd name="connsiteY5" fmla="*/ 2340 h 43219"/>
              <a:gd name="connsiteX6" fmla="*/ 34425 w 37459"/>
              <a:gd name="connsiteY6" fmla="*/ 549 h 43219"/>
              <a:gd name="connsiteX7" fmla="*/ 37440 w 37459"/>
              <a:gd name="connsiteY7" fmla="*/ 30063 h 43219"/>
              <a:gd name="connsiteX8" fmla="*/ 35431 w 37459"/>
              <a:gd name="connsiteY8" fmla="*/ 35960 h 43219"/>
              <a:gd name="connsiteX9" fmla="*/ 28591 w 37459"/>
              <a:gd name="connsiteY9" fmla="*/ 36674 h 43219"/>
              <a:gd name="connsiteX10" fmla="*/ 23703 w 37459"/>
              <a:gd name="connsiteY10" fmla="*/ 42965 h 43219"/>
              <a:gd name="connsiteX11" fmla="*/ 16516 w 37459"/>
              <a:gd name="connsiteY11" fmla="*/ 39125 h 43219"/>
              <a:gd name="connsiteX12" fmla="*/ 5840 w 37459"/>
              <a:gd name="connsiteY12" fmla="*/ 35331 h 43219"/>
              <a:gd name="connsiteX13" fmla="*/ 1146 w 37459"/>
              <a:gd name="connsiteY13" fmla="*/ 31109 h 43219"/>
              <a:gd name="connsiteX14" fmla="*/ 2149 w 37459"/>
              <a:gd name="connsiteY14" fmla="*/ 25410 h 43219"/>
              <a:gd name="connsiteX15" fmla="*/ 31 w 37459"/>
              <a:gd name="connsiteY15" fmla="*/ 19563 h 43219"/>
              <a:gd name="connsiteX16" fmla="*/ 3899 w 37459"/>
              <a:gd name="connsiteY16" fmla="*/ 14366 h 43219"/>
              <a:gd name="connsiteX17" fmla="*/ 3936 w 37459"/>
              <a:gd name="connsiteY17" fmla="*/ 14229 h 43219"/>
              <a:gd name="connsiteX0" fmla="*/ 4729 w 37459"/>
              <a:gd name="connsiteY0" fmla="*/ 26036 h 43219"/>
              <a:gd name="connsiteX1" fmla="*/ 2196 w 37459"/>
              <a:gd name="connsiteY1" fmla="*/ 25239 h 43219"/>
              <a:gd name="connsiteX2" fmla="*/ 6964 w 37459"/>
              <a:gd name="connsiteY2" fmla="*/ 34758 h 43219"/>
              <a:gd name="connsiteX3" fmla="*/ 5856 w 37459"/>
              <a:gd name="connsiteY3" fmla="*/ 35139 h 43219"/>
              <a:gd name="connsiteX4" fmla="*/ 16514 w 37459"/>
              <a:gd name="connsiteY4" fmla="*/ 38949 h 43219"/>
              <a:gd name="connsiteX5" fmla="*/ 15846 w 37459"/>
              <a:gd name="connsiteY5" fmla="*/ 37209 h 43219"/>
              <a:gd name="connsiteX6" fmla="*/ 28863 w 37459"/>
              <a:gd name="connsiteY6" fmla="*/ 34610 h 43219"/>
              <a:gd name="connsiteX7" fmla="*/ 28596 w 37459"/>
              <a:gd name="connsiteY7" fmla="*/ 36519 h 43219"/>
              <a:gd name="connsiteX8" fmla="*/ 29114 w 37459"/>
              <a:gd name="connsiteY8" fmla="*/ 3811 h 43219"/>
              <a:gd name="connsiteX9" fmla="*/ 29856 w 37459"/>
              <a:gd name="connsiteY9" fmla="*/ 2199 h 43219"/>
              <a:gd name="connsiteX10" fmla="*/ 22177 w 37459"/>
              <a:gd name="connsiteY10" fmla="*/ 4579 h 43219"/>
              <a:gd name="connsiteX11" fmla="*/ 22536 w 37459"/>
              <a:gd name="connsiteY11" fmla="*/ 3189 h 43219"/>
              <a:gd name="connsiteX12" fmla="*/ 14036 w 37459"/>
              <a:gd name="connsiteY12" fmla="*/ 5051 h 43219"/>
              <a:gd name="connsiteX13" fmla="*/ 15336 w 37459"/>
              <a:gd name="connsiteY13" fmla="*/ 6399 h 43219"/>
              <a:gd name="connsiteX14" fmla="*/ 4163 w 37459"/>
              <a:gd name="connsiteY14" fmla="*/ 15648 h 43219"/>
              <a:gd name="connsiteX15" fmla="*/ 3936 w 37459"/>
              <a:gd name="connsiteY15" fmla="*/ 14229 h 43219"/>
              <a:gd name="connsiteX0" fmla="*/ 3936 w 37440"/>
              <a:gd name="connsiteY0" fmla="*/ 14229 h 43219"/>
              <a:gd name="connsiteX1" fmla="*/ 5659 w 37440"/>
              <a:gd name="connsiteY1" fmla="*/ 6766 h 43219"/>
              <a:gd name="connsiteX2" fmla="*/ 14041 w 37440"/>
              <a:gd name="connsiteY2" fmla="*/ 5061 h 43219"/>
              <a:gd name="connsiteX3" fmla="*/ 22492 w 37440"/>
              <a:gd name="connsiteY3" fmla="*/ 3291 h 43219"/>
              <a:gd name="connsiteX4" fmla="*/ 25785 w 37440"/>
              <a:gd name="connsiteY4" fmla="*/ 59 h 43219"/>
              <a:gd name="connsiteX5" fmla="*/ 29869 w 37440"/>
              <a:gd name="connsiteY5" fmla="*/ 2340 h 43219"/>
              <a:gd name="connsiteX6" fmla="*/ 34425 w 37440"/>
              <a:gd name="connsiteY6" fmla="*/ 549 h 43219"/>
              <a:gd name="connsiteX7" fmla="*/ 37440 w 37440"/>
              <a:gd name="connsiteY7" fmla="*/ 30063 h 43219"/>
              <a:gd name="connsiteX8" fmla="*/ 34454 w 37440"/>
              <a:gd name="connsiteY8" fmla="*/ 37303 h 43219"/>
              <a:gd name="connsiteX9" fmla="*/ 28591 w 37440"/>
              <a:gd name="connsiteY9" fmla="*/ 36674 h 43219"/>
              <a:gd name="connsiteX10" fmla="*/ 23703 w 37440"/>
              <a:gd name="connsiteY10" fmla="*/ 42965 h 43219"/>
              <a:gd name="connsiteX11" fmla="*/ 16516 w 37440"/>
              <a:gd name="connsiteY11" fmla="*/ 39125 h 43219"/>
              <a:gd name="connsiteX12" fmla="*/ 5840 w 37440"/>
              <a:gd name="connsiteY12" fmla="*/ 35331 h 43219"/>
              <a:gd name="connsiteX13" fmla="*/ 1146 w 37440"/>
              <a:gd name="connsiteY13" fmla="*/ 31109 h 43219"/>
              <a:gd name="connsiteX14" fmla="*/ 2149 w 37440"/>
              <a:gd name="connsiteY14" fmla="*/ 25410 h 43219"/>
              <a:gd name="connsiteX15" fmla="*/ 31 w 37440"/>
              <a:gd name="connsiteY15" fmla="*/ 19563 h 43219"/>
              <a:gd name="connsiteX16" fmla="*/ 3899 w 37440"/>
              <a:gd name="connsiteY16" fmla="*/ 14366 h 43219"/>
              <a:gd name="connsiteX17" fmla="*/ 3936 w 37440"/>
              <a:gd name="connsiteY17" fmla="*/ 14229 h 43219"/>
              <a:gd name="connsiteX0" fmla="*/ 4729 w 37440"/>
              <a:gd name="connsiteY0" fmla="*/ 26036 h 43219"/>
              <a:gd name="connsiteX1" fmla="*/ 2196 w 37440"/>
              <a:gd name="connsiteY1" fmla="*/ 25239 h 43219"/>
              <a:gd name="connsiteX2" fmla="*/ 6964 w 37440"/>
              <a:gd name="connsiteY2" fmla="*/ 34758 h 43219"/>
              <a:gd name="connsiteX3" fmla="*/ 5856 w 37440"/>
              <a:gd name="connsiteY3" fmla="*/ 35139 h 43219"/>
              <a:gd name="connsiteX4" fmla="*/ 16514 w 37440"/>
              <a:gd name="connsiteY4" fmla="*/ 38949 h 43219"/>
              <a:gd name="connsiteX5" fmla="*/ 15846 w 37440"/>
              <a:gd name="connsiteY5" fmla="*/ 37209 h 43219"/>
              <a:gd name="connsiteX6" fmla="*/ 28863 w 37440"/>
              <a:gd name="connsiteY6" fmla="*/ 34610 h 43219"/>
              <a:gd name="connsiteX7" fmla="*/ 28596 w 37440"/>
              <a:gd name="connsiteY7" fmla="*/ 36519 h 43219"/>
              <a:gd name="connsiteX8" fmla="*/ 29114 w 37440"/>
              <a:gd name="connsiteY8" fmla="*/ 3811 h 43219"/>
              <a:gd name="connsiteX9" fmla="*/ 29856 w 37440"/>
              <a:gd name="connsiteY9" fmla="*/ 2199 h 43219"/>
              <a:gd name="connsiteX10" fmla="*/ 22177 w 37440"/>
              <a:gd name="connsiteY10" fmla="*/ 4579 h 43219"/>
              <a:gd name="connsiteX11" fmla="*/ 22536 w 37440"/>
              <a:gd name="connsiteY11" fmla="*/ 3189 h 43219"/>
              <a:gd name="connsiteX12" fmla="*/ 14036 w 37440"/>
              <a:gd name="connsiteY12" fmla="*/ 5051 h 43219"/>
              <a:gd name="connsiteX13" fmla="*/ 15336 w 37440"/>
              <a:gd name="connsiteY13" fmla="*/ 6399 h 43219"/>
              <a:gd name="connsiteX14" fmla="*/ 4163 w 37440"/>
              <a:gd name="connsiteY14" fmla="*/ 15648 h 43219"/>
              <a:gd name="connsiteX15" fmla="*/ 3936 w 37440"/>
              <a:gd name="connsiteY15" fmla="*/ 14229 h 43219"/>
              <a:gd name="connsiteX0" fmla="*/ 3936 w 37440"/>
              <a:gd name="connsiteY0" fmla="*/ 14229 h 43219"/>
              <a:gd name="connsiteX1" fmla="*/ 5659 w 37440"/>
              <a:gd name="connsiteY1" fmla="*/ 6766 h 43219"/>
              <a:gd name="connsiteX2" fmla="*/ 14041 w 37440"/>
              <a:gd name="connsiteY2" fmla="*/ 5061 h 43219"/>
              <a:gd name="connsiteX3" fmla="*/ 22492 w 37440"/>
              <a:gd name="connsiteY3" fmla="*/ 3291 h 43219"/>
              <a:gd name="connsiteX4" fmla="*/ 25785 w 37440"/>
              <a:gd name="connsiteY4" fmla="*/ 59 h 43219"/>
              <a:gd name="connsiteX5" fmla="*/ 29869 w 37440"/>
              <a:gd name="connsiteY5" fmla="*/ 2340 h 43219"/>
              <a:gd name="connsiteX6" fmla="*/ 34425 w 37440"/>
              <a:gd name="connsiteY6" fmla="*/ 549 h 43219"/>
              <a:gd name="connsiteX7" fmla="*/ 37440 w 37440"/>
              <a:gd name="connsiteY7" fmla="*/ 30063 h 43219"/>
              <a:gd name="connsiteX8" fmla="*/ 34454 w 37440"/>
              <a:gd name="connsiteY8" fmla="*/ 37303 h 43219"/>
              <a:gd name="connsiteX9" fmla="*/ 28591 w 37440"/>
              <a:gd name="connsiteY9" fmla="*/ 36674 h 43219"/>
              <a:gd name="connsiteX10" fmla="*/ 23703 w 37440"/>
              <a:gd name="connsiteY10" fmla="*/ 42965 h 43219"/>
              <a:gd name="connsiteX11" fmla="*/ 16516 w 37440"/>
              <a:gd name="connsiteY11" fmla="*/ 39125 h 43219"/>
              <a:gd name="connsiteX12" fmla="*/ 5840 w 37440"/>
              <a:gd name="connsiteY12" fmla="*/ 35331 h 43219"/>
              <a:gd name="connsiteX13" fmla="*/ 1146 w 37440"/>
              <a:gd name="connsiteY13" fmla="*/ 31109 h 43219"/>
              <a:gd name="connsiteX14" fmla="*/ 2149 w 37440"/>
              <a:gd name="connsiteY14" fmla="*/ 25410 h 43219"/>
              <a:gd name="connsiteX15" fmla="*/ 31 w 37440"/>
              <a:gd name="connsiteY15" fmla="*/ 19563 h 43219"/>
              <a:gd name="connsiteX16" fmla="*/ 3899 w 37440"/>
              <a:gd name="connsiteY16" fmla="*/ 14366 h 43219"/>
              <a:gd name="connsiteX17" fmla="*/ 3936 w 37440"/>
              <a:gd name="connsiteY17" fmla="*/ 14229 h 43219"/>
              <a:gd name="connsiteX0" fmla="*/ 4729 w 37440"/>
              <a:gd name="connsiteY0" fmla="*/ 26036 h 43219"/>
              <a:gd name="connsiteX1" fmla="*/ 2196 w 37440"/>
              <a:gd name="connsiteY1" fmla="*/ 25239 h 43219"/>
              <a:gd name="connsiteX2" fmla="*/ 6964 w 37440"/>
              <a:gd name="connsiteY2" fmla="*/ 34758 h 43219"/>
              <a:gd name="connsiteX3" fmla="*/ 5856 w 37440"/>
              <a:gd name="connsiteY3" fmla="*/ 35139 h 43219"/>
              <a:gd name="connsiteX4" fmla="*/ 16514 w 37440"/>
              <a:gd name="connsiteY4" fmla="*/ 38949 h 43219"/>
              <a:gd name="connsiteX5" fmla="*/ 15846 w 37440"/>
              <a:gd name="connsiteY5" fmla="*/ 37209 h 43219"/>
              <a:gd name="connsiteX6" fmla="*/ 28863 w 37440"/>
              <a:gd name="connsiteY6" fmla="*/ 34610 h 43219"/>
              <a:gd name="connsiteX7" fmla="*/ 28596 w 37440"/>
              <a:gd name="connsiteY7" fmla="*/ 36519 h 43219"/>
              <a:gd name="connsiteX8" fmla="*/ 29114 w 37440"/>
              <a:gd name="connsiteY8" fmla="*/ 3811 h 43219"/>
              <a:gd name="connsiteX9" fmla="*/ 29856 w 37440"/>
              <a:gd name="connsiteY9" fmla="*/ 2199 h 43219"/>
              <a:gd name="connsiteX10" fmla="*/ 22177 w 37440"/>
              <a:gd name="connsiteY10" fmla="*/ 4579 h 43219"/>
              <a:gd name="connsiteX11" fmla="*/ 22536 w 37440"/>
              <a:gd name="connsiteY11" fmla="*/ 3189 h 43219"/>
              <a:gd name="connsiteX12" fmla="*/ 14036 w 37440"/>
              <a:gd name="connsiteY12" fmla="*/ 5051 h 43219"/>
              <a:gd name="connsiteX13" fmla="*/ 15336 w 37440"/>
              <a:gd name="connsiteY13" fmla="*/ 6399 h 43219"/>
              <a:gd name="connsiteX14" fmla="*/ 4163 w 37440"/>
              <a:gd name="connsiteY14" fmla="*/ 15648 h 43219"/>
              <a:gd name="connsiteX15" fmla="*/ 3936 w 37440"/>
              <a:gd name="connsiteY15" fmla="*/ 14229 h 43219"/>
              <a:gd name="connsiteX0" fmla="*/ 3936 w 35094"/>
              <a:gd name="connsiteY0" fmla="*/ 14229 h 43219"/>
              <a:gd name="connsiteX1" fmla="*/ 5659 w 35094"/>
              <a:gd name="connsiteY1" fmla="*/ 6766 h 43219"/>
              <a:gd name="connsiteX2" fmla="*/ 14041 w 35094"/>
              <a:gd name="connsiteY2" fmla="*/ 5061 h 43219"/>
              <a:gd name="connsiteX3" fmla="*/ 22492 w 35094"/>
              <a:gd name="connsiteY3" fmla="*/ 3291 h 43219"/>
              <a:gd name="connsiteX4" fmla="*/ 25785 w 35094"/>
              <a:gd name="connsiteY4" fmla="*/ 59 h 43219"/>
              <a:gd name="connsiteX5" fmla="*/ 29869 w 35094"/>
              <a:gd name="connsiteY5" fmla="*/ 2340 h 43219"/>
              <a:gd name="connsiteX6" fmla="*/ 34425 w 35094"/>
              <a:gd name="connsiteY6" fmla="*/ 549 h 43219"/>
              <a:gd name="connsiteX7" fmla="*/ 34454 w 35094"/>
              <a:gd name="connsiteY7" fmla="*/ 37303 h 43219"/>
              <a:gd name="connsiteX8" fmla="*/ 28591 w 35094"/>
              <a:gd name="connsiteY8" fmla="*/ 36674 h 43219"/>
              <a:gd name="connsiteX9" fmla="*/ 23703 w 35094"/>
              <a:gd name="connsiteY9" fmla="*/ 42965 h 43219"/>
              <a:gd name="connsiteX10" fmla="*/ 16516 w 35094"/>
              <a:gd name="connsiteY10" fmla="*/ 39125 h 43219"/>
              <a:gd name="connsiteX11" fmla="*/ 5840 w 35094"/>
              <a:gd name="connsiteY11" fmla="*/ 35331 h 43219"/>
              <a:gd name="connsiteX12" fmla="*/ 1146 w 35094"/>
              <a:gd name="connsiteY12" fmla="*/ 31109 h 43219"/>
              <a:gd name="connsiteX13" fmla="*/ 2149 w 35094"/>
              <a:gd name="connsiteY13" fmla="*/ 25410 h 43219"/>
              <a:gd name="connsiteX14" fmla="*/ 31 w 35094"/>
              <a:gd name="connsiteY14" fmla="*/ 19563 h 43219"/>
              <a:gd name="connsiteX15" fmla="*/ 3899 w 35094"/>
              <a:gd name="connsiteY15" fmla="*/ 14366 h 43219"/>
              <a:gd name="connsiteX16" fmla="*/ 3936 w 35094"/>
              <a:gd name="connsiteY16" fmla="*/ 14229 h 43219"/>
              <a:gd name="connsiteX0" fmla="*/ 4729 w 35094"/>
              <a:gd name="connsiteY0" fmla="*/ 26036 h 43219"/>
              <a:gd name="connsiteX1" fmla="*/ 2196 w 35094"/>
              <a:gd name="connsiteY1" fmla="*/ 25239 h 43219"/>
              <a:gd name="connsiteX2" fmla="*/ 6964 w 35094"/>
              <a:gd name="connsiteY2" fmla="*/ 34758 h 43219"/>
              <a:gd name="connsiteX3" fmla="*/ 5856 w 35094"/>
              <a:gd name="connsiteY3" fmla="*/ 35139 h 43219"/>
              <a:gd name="connsiteX4" fmla="*/ 16514 w 35094"/>
              <a:gd name="connsiteY4" fmla="*/ 38949 h 43219"/>
              <a:gd name="connsiteX5" fmla="*/ 15846 w 35094"/>
              <a:gd name="connsiteY5" fmla="*/ 37209 h 43219"/>
              <a:gd name="connsiteX6" fmla="*/ 28863 w 35094"/>
              <a:gd name="connsiteY6" fmla="*/ 34610 h 43219"/>
              <a:gd name="connsiteX7" fmla="*/ 28596 w 35094"/>
              <a:gd name="connsiteY7" fmla="*/ 36519 h 43219"/>
              <a:gd name="connsiteX8" fmla="*/ 29114 w 35094"/>
              <a:gd name="connsiteY8" fmla="*/ 3811 h 43219"/>
              <a:gd name="connsiteX9" fmla="*/ 29856 w 35094"/>
              <a:gd name="connsiteY9" fmla="*/ 2199 h 43219"/>
              <a:gd name="connsiteX10" fmla="*/ 22177 w 35094"/>
              <a:gd name="connsiteY10" fmla="*/ 4579 h 43219"/>
              <a:gd name="connsiteX11" fmla="*/ 22536 w 35094"/>
              <a:gd name="connsiteY11" fmla="*/ 3189 h 43219"/>
              <a:gd name="connsiteX12" fmla="*/ 14036 w 35094"/>
              <a:gd name="connsiteY12" fmla="*/ 5051 h 43219"/>
              <a:gd name="connsiteX13" fmla="*/ 15336 w 35094"/>
              <a:gd name="connsiteY13" fmla="*/ 6399 h 43219"/>
              <a:gd name="connsiteX14" fmla="*/ 4163 w 35094"/>
              <a:gd name="connsiteY14" fmla="*/ 15648 h 43219"/>
              <a:gd name="connsiteX15" fmla="*/ 3936 w 35094"/>
              <a:gd name="connsiteY15" fmla="*/ 14229 h 43219"/>
              <a:gd name="connsiteX0" fmla="*/ 3936 w 34749"/>
              <a:gd name="connsiteY0" fmla="*/ 14229 h 43219"/>
              <a:gd name="connsiteX1" fmla="*/ 5659 w 34749"/>
              <a:gd name="connsiteY1" fmla="*/ 6766 h 43219"/>
              <a:gd name="connsiteX2" fmla="*/ 14041 w 34749"/>
              <a:gd name="connsiteY2" fmla="*/ 5061 h 43219"/>
              <a:gd name="connsiteX3" fmla="*/ 22492 w 34749"/>
              <a:gd name="connsiteY3" fmla="*/ 3291 h 43219"/>
              <a:gd name="connsiteX4" fmla="*/ 25785 w 34749"/>
              <a:gd name="connsiteY4" fmla="*/ 59 h 43219"/>
              <a:gd name="connsiteX5" fmla="*/ 29869 w 34749"/>
              <a:gd name="connsiteY5" fmla="*/ 2340 h 43219"/>
              <a:gd name="connsiteX6" fmla="*/ 34425 w 34749"/>
              <a:gd name="connsiteY6" fmla="*/ 549 h 43219"/>
              <a:gd name="connsiteX7" fmla="*/ 34454 w 34749"/>
              <a:gd name="connsiteY7" fmla="*/ 37303 h 43219"/>
              <a:gd name="connsiteX8" fmla="*/ 28591 w 34749"/>
              <a:gd name="connsiteY8" fmla="*/ 36674 h 43219"/>
              <a:gd name="connsiteX9" fmla="*/ 23703 w 34749"/>
              <a:gd name="connsiteY9" fmla="*/ 42965 h 43219"/>
              <a:gd name="connsiteX10" fmla="*/ 16516 w 34749"/>
              <a:gd name="connsiteY10" fmla="*/ 39125 h 43219"/>
              <a:gd name="connsiteX11" fmla="*/ 5840 w 34749"/>
              <a:gd name="connsiteY11" fmla="*/ 35331 h 43219"/>
              <a:gd name="connsiteX12" fmla="*/ 1146 w 34749"/>
              <a:gd name="connsiteY12" fmla="*/ 31109 h 43219"/>
              <a:gd name="connsiteX13" fmla="*/ 2149 w 34749"/>
              <a:gd name="connsiteY13" fmla="*/ 25410 h 43219"/>
              <a:gd name="connsiteX14" fmla="*/ 31 w 34749"/>
              <a:gd name="connsiteY14" fmla="*/ 19563 h 43219"/>
              <a:gd name="connsiteX15" fmla="*/ 3899 w 34749"/>
              <a:gd name="connsiteY15" fmla="*/ 14366 h 43219"/>
              <a:gd name="connsiteX16" fmla="*/ 3936 w 34749"/>
              <a:gd name="connsiteY16" fmla="*/ 14229 h 43219"/>
              <a:gd name="connsiteX0" fmla="*/ 4729 w 34749"/>
              <a:gd name="connsiteY0" fmla="*/ 26036 h 43219"/>
              <a:gd name="connsiteX1" fmla="*/ 2196 w 34749"/>
              <a:gd name="connsiteY1" fmla="*/ 25239 h 43219"/>
              <a:gd name="connsiteX2" fmla="*/ 6964 w 34749"/>
              <a:gd name="connsiteY2" fmla="*/ 34758 h 43219"/>
              <a:gd name="connsiteX3" fmla="*/ 5856 w 34749"/>
              <a:gd name="connsiteY3" fmla="*/ 35139 h 43219"/>
              <a:gd name="connsiteX4" fmla="*/ 16514 w 34749"/>
              <a:gd name="connsiteY4" fmla="*/ 38949 h 43219"/>
              <a:gd name="connsiteX5" fmla="*/ 15846 w 34749"/>
              <a:gd name="connsiteY5" fmla="*/ 37209 h 43219"/>
              <a:gd name="connsiteX6" fmla="*/ 28863 w 34749"/>
              <a:gd name="connsiteY6" fmla="*/ 34610 h 43219"/>
              <a:gd name="connsiteX7" fmla="*/ 28596 w 34749"/>
              <a:gd name="connsiteY7" fmla="*/ 36519 h 43219"/>
              <a:gd name="connsiteX8" fmla="*/ 29114 w 34749"/>
              <a:gd name="connsiteY8" fmla="*/ 3811 h 43219"/>
              <a:gd name="connsiteX9" fmla="*/ 29856 w 34749"/>
              <a:gd name="connsiteY9" fmla="*/ 2199 h 43219"/>
              <a:gd name="connsiteX10" fmla="*/ 22177 w 34749"/>
              <a:gd name="connsiteY10" fmla="*/ 4579 h 43219"/>
              <a:gd name="connsiteX11" fmla="*/ 22536 w 34749"/>
              <a:gd name="connsiteY11" fmla="*/ 3189 h 43219"/>
              <a:gd name="connsiteX12" fmla="*/ 14036 w 34749"/>
              <a:gd name="connsiteY12" fmla="*/ 5051 h 43219"/>
              <a:gd name="connsiteX13" fmla="*/ 15336 w 34749"/>
              <a:gd name="connsiteY13" fmla="*/ 6399 h 43219"/>
              <a:gd name="connsiteX14" fmla="*/ 4163 w 34749"/>
              <a:gd name="connsiteY14" fmla="*/ 15648 h 43219"/>
              <a:gd name="connsiteX15" fmla="*/ 3936 w 34749"/>
              <a:gd name="connsiteY15" fmla="*/ 14229 h 43219"/>
              <a:gd name="connsiteX0" fmla="*/ 3936 w 34454"/>
              <a:gd name="connsiteY0" fmla="*/ 14229 h 43219"/>
              <a:gd name="connsiteX1" fmla="*/ 5659 w 34454"/>
              <a:gd name="connsiteY1" fmla="*/ 6766 h 43219"/>
              <a:gd name="connsiteX2" fmla="*/ 14041 w 34454"/>
              <a:gd name="connsiteY2" fmla="*/ 5061 h 43219"/>
              <a:gd name="connsiteX3" fmla="*/ 22492 w 34454"/>
              <a:gd name="connsiteY3" fmla="*/ 3291 h 43219"/>
              <a:gd name="connsiteX4" fmla="*/ 25785 w 34454"/>
              <a:gd name="connsiteY4" fmla="*/ 59 h 43219"/>
              <a:gd name="connsiteX5" fmla="*/ 29869 w 34454"/>
              <a:gd name="connsiteY5" fmla="*/ 2340 h 43219"/>
              <a:gd name="connsiteX6" fmla="*/ 34425 w 34454"/>
              <a:gd name="connsiteY6" fmla="*/ 549 h 43219"/>
              <a:gd name="connsiteX7" fmla="*/ 34454 w 34454"/>
              <a:gd name="connsiteY7" fmla="*/ 37303 h 43219"/>
              <a:gd name="connsiteX8" fmla="*/ 28591 w 34454"/>
              <a:gd name="connsiteY8" fmla="*/ 36674 h 43219"/>
              <a:gd name="connsiteX9" fmla="*/ 23703 w 34454"/>
              <a:gd name="connsiteY9" fmla="*/ 42965 h 43219"/>
              <a:gd name="connsiteX10" fmla="*/ 16516 w 34454"/>
              <a:gd name="connsiteY10" fmla="*/ 39125 h 43219"/>
              <a:gd name="connsiteX11" fmla="*/ 5840 w 34454"/>
              <a:gd name="connsiteY11" fmla="*/ 35331 h 43219"/>
              <a:gd name="connsiteX12" fmla="*/ 1146 w 34454"/>
              <a:gd name="connsiteY12" fmla="*/ 31109 h 43219"/>
              <a:gd name="connsiteX13" fmla="*/ 2149 w 34454"/>
              <a:gd name="connsiteY13" fmla="*/ 25410 h 43219"/>
              <a:gd name="connsiteX14" fmla="*/ 31 w 34454"/>
              <a:gd name="connsiteY14" fmla="*/ 19563 h 43219"/>
              <a:gd name="connsiteX15" fmla="*/ 3899 w 34454"/>
              <a:gd name="connsiteY15" fmla="*/ 14366 h 43219"/>
              <a:gd name="connsiteX16" fmla="*/ 3936 w 34454"/>
              <a:gd name="connsiteY16" fmla="*/ 14229 h 43219"/>
              <a:gd name="connsiteX0" fmla="*/ 4729 w 34454"/>
              <a:gd name="connsiteY0" fmla="*/ 26036 h 43219"/>
              <a:gd name="connsiteX1" fmla="*/ 2196 w 34454"/>
              <a:gd name="connsiteY1" fmla="*/ 25239 h 43219"/>
              <a:gd name="connsiteX2" fmla="*/ 6964 w 34454"/>
              <a:gd name="connsiteY2" fmla="*/ 34758 h 43219"/>
              <a:gd name="connsiteX3" fmla="*/ 5856 w 34454"/>
              <a:gd name="connsiteY3" fmla="*/ 35139 h 43219"/>
              <a:gd name="connsiteX4" fmla="*/ 16514 w 34454"/>
              <a:gd name="connsiteY4" fmla="*/ 38949 h 43219"/>
              <a:gd name="connsiteX5" fmla="*/ 15846 w 34454"/>
              <a:gd name="connsiteY5" fmla="*/ 37209 h 43219"/>
              <a:gd name="connsiteX6" fmla="*/ 28863 w 34454"/>
              <a:gd name="connsiteY6" fmla="*/ 34610 h 43219"/>
              <a:gd name="connsiteX7" fmla="*/ 28596 w 34454"/>
              <a:gd name="connsiteY7" fmla="*/ 36519 h 43219"/>
              <a:gd name="connsiteX8" fmla="*/ 29114 w 34454"/>
              <a:gd name="connsiteY8" fmla="*/ 3811 h 43219"/>
              <a:gd name="connsiteX9" fmla="*/ 29856 w 34454"/>
              <a:gd name="connsiteY9" fmla="*/ 2199 h 43219"/>
              <a:gd name="connsiteX10" fmla="*/ 22177 w 34454"/>
              <a:gd name="connsiteY10" fmla="*/ 4579 h 43219"/>
              <a:gd name="connsiteX11" fmla="*/ 22536 w 34454"/>
              <a:gd name="connsiteY11" fmla="*/ 3189 h 43219"/>
              <a:gd name="connsiteX12" fmla="*/ 14036 w 34454"/>
              <a:gd name="connsiteY12" fmla="*/ 5051 h 43219"/>
              <a:gd name="connsiteX13" fmla="*/ 15336 w 34454"/>
              <a:gd name="connsiteY13" fmla="*/ 6399 h 43219"/>
              <a:gd name="connsiteX14" fmla="*/ 4163 w 34454"/>
              <a:gd name="connsiteY14" fmla="*/ 15648 h 43219"/>
              <a:gd name="connsiteX15" fmla="*/ 3936 w 34454"/>
              <a:gd name="connsiteY15"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54"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2400" y="-486"/>
                  <a:pt x="34425" y="549"/>
                </a:cubicBezTo>
                <a:cubicBezTo>
                  <a:pt x="34505" y="6645"/>
                  <a:pt x="34352" y="31013"/>
                  <a:pt x="34454" y="37303"/>
                </a:cubicBezTo>
                <a:cubicBezTo>
                  <a:pt x="32535" y="39552"/>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34454"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72100" y="3429000"/>
            <a:ext cx="3429000" cy="3354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879085A8-95B6-4CCC-ACFD-23653EE1CBB6}" type="slidenum">
              <a:rPr lang="en-US" smtClean="0"/>
              <a:t>56</a:t>
            </a:fld>
            <a:endParaRPr lang="en-US"/>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51" y="3002785"/>
            <a:ext cx="5143501" cy="372083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C:\Users\TitoAlfaro\Documents\PhDThesis\images\IMG_003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98" t="18999" r="2848" b="17473"/>
          <a:stretch/>
        </p:blipFill>
        <p:spPr bwMode="auto">
          <a:xfrm>
            <a:off x="3583668" y="112014"/>
            <a:ext cx="5384980" cy="27513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1"/>
            <a:ext cx="3314701" cy="2749015"/>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621553" y="2200364"/>
            <a:ext cx="3317857"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Following principles of perfumery we created a smell mixing device. </a:t>
            </a:r>
            <a:endParaRPr lang="en-US" sz="1100" dirty="0">
              <a:latin typeface="Anime Ace 2.0 BB" pitchFamily="50" charset="0"/>
            </a:endParaRPr>
          </a:p>
        </p:txBody>
      </p:sp>
      <p:sp>
        <p:nvSpPr>
          <p:cNvPr id="19" name="TextBox 18"/>
          <p:cNvSpPr txBox="1"/>
          <p:nvPr/>
        </p:nvSpPr>
        <p:spPr>
          <a:xfrm>
            <a:off x="190334" y="692321"/>
            <a:ext cx="3124366"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ii:</a:t>
            </a:r>
          </a:p>
          <a:p>
            <a:pPr algn="ctr"/>
            <a:r>
              <a:rPr lang="en-US" sz="2000" dirty="0" smtClean="0">
                <a:latin typeface="Anime Ace 2.0 BB" pitchFamily="50" charset="0"/>
              </a:rPr>
              <a:t>Smell mixer</a:t>
            </a:r>
            <a:endParaRPr lang="en-US" sz="2000" dirty="0">
              <a:latin typeface="Anime Ace 2.0 BB" pitchFamily="50" charset="0"/>
            </a:endParaRPr>
          </a:p>
        </p:txBody>
      </p:sp>
      <p:pic>
        <p:nvPicPr>
          <p:cNvPr id="2050" name="Picture 2" descr="C:\Users\TitoAlfaro\Documents\PhDThesis\UserStudies\Media\Screenshot_2014-10-20-16-11-3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7442" y="3543300"/>
            <a:ext cx="4389119" cy="2743200"/>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6" name="Oval Callout 5"/>
          <p:cNvSpPr/>
          <p:nvPr/>
        </p:nvSpPr>
        <p:spPr>
          <a:xfrm flipH="1">
            <a:off x="685800" y="3641165"/>
            <a:ext cx="1485900" cy="500387"/>
          </a:xfrm>
          <a:prstGeom prst="wedgeEllipseCallout">
            <a:avLst>
              <a:gd name="adj1" fmla="val -75208"/>
              <a:gd name="adj2" fmla="val 789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Base bottle</a:t>
            </a:r>
            <a:endParaRPr lang="en-US" sz="1100" dirty="0">
              <a:solidFill>
                <a:schemeClr val="tx1"/>
              </a:solidFill>
              <a:latin typeface="Anime Ace 2.0 BB" pitchFamily="50" charset="0"/>
            </a:endParaRPr>
          </a:p>
        </p:txBody>
      </p:sp>
      <p:sp>
        <p:nvSpPr>
          <p:cNvPr id="7" name="Oval Callout 6"/>
          <p:cNvSpPr/>
          <p:nvPr/>
        </p:nvSpPr>
        <p:spPr>
          <a:xfrm flipH="1">
            <a:off x="6276157" y="4664707"/>
            <a:ext cx="1485900" cy="500387"/>
          </a:xfrm>
          <a:prstGeom prst="wedgeEllipseCallout">
            <a:avLst>
              <a:gd name="adj1" fmla="val 132630"/>
              <a:gd name="adj2" fmla="val -1106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top bottle</a:t>
            </a:r>
            <a:endParaRPr lang="en-US" sz="1100" dirty="0">
              <a:solidFill>
                <a:schemeClr val="tx1"/>
              </a:solidFill>
              <a:latin typeface="Anime Ace 2.0 BB" pitchFamily="50" charset="0"/>
            </a:endParaRPr>
          </a:p>
        </p:txBody>
      </p:sp>
      <p:sp>
        <p:nvSpPr>
          <p:cNvPr id="8" name="Oval Callout 7"/>
          <p:cNvSpPr/>
          <p:nvPr/>
        </p:nvSpPr>
        <p:spPr>
          <a:xfrm flipH="1">
            <a:off x="1776825" y="5546525"/>
            <a:ext cx="1485900" cy="500387"/>
          </a:xfrm>
          <a:prstGeom prst="wedgeEllipseCallout">
            <a:avLst>
              <a:gd name="adj1" fmla="val -86819"/>
              <a:gd name="adj2" fmla="val -1330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Choose mix ratio</a:t>
            </a:r>
            <a:endParaRPr lang="en-US" sz="1100" dirty="0">
              <a:solidFill>
                <a:schemeClr val="tx1"/>
              </a:solidFill>
              <a:latin typeface="Anime Ace 2.0 BB" pitchFamily="50" charset="0"/>
            </a:endParaRPr>
          </a:p>
        </p:txBody>
      </p:sp>
      <p:sp>
        <p:nvSpPr>
          <p:cNvPr id="9" name="TextBox 8"/>
          <p:cNvSpPr txBox="1"/>
          <p:nvPr/>
        </p:nvSpPr>
        <p:spPr>
          <a:xfrm>
            <a:off x="6276159" y="3408773"/>
            <a:ext cx="2746357"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system will activate the essential oils intermittently during 20 seconds.</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57</a:t>
            </a:fld>
            <a:endParaRPr lang="en-US"/>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itoAlfaro\Documents\PhDThesis\images\IMG_006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38" t="22624" b="9438"/>
          <a:stretch/>
        </p:blipFill>
        <p:spPr bwMode="auto">
          <a:xfrm>
            <a:off x="122561" y="3545768"/>
            <a:ext cx="5970127" cy="32513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170" name="Picture 2" descr="C:\Users\TitoAlfaro\Documents\PhDThesis\images\IMG_005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888" t="2090" r="242" b="2090"/>
          <a:stretch/>
        </p:blipFill>
        <p:spPr bwMode="auto">
          <a:xfrm>
            <a:off x="5495026" y="114300"/>
            <a:ext cx="346782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C:\Users\TitoAlfaro\Documents\PhDThesis\images\IMG_0017 (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188" t="5458" r="28163" b="23006"/>
          <a:stretch/>
        </p:blipFill>
        <p:spPr bwMode="auto">
          <a:xfrm>
            <a:off x="3034343" y="114300"/>
            <a:ext cx="230540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980426" y="426140"/>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wears a head band with a temperature sensor</a:t>
            </a:r>
            <a:endParaRPr lang="en-US" sz="1100" dirty="0">
              <a:latin typeface="Anime Ace 2.0 BB" pitchFamily="50" charset="0"/>
            </a:endParaRPr>
          </a:p>
        </p:txBody>
      </p:sp>
      <p:sp>
        <p:nvSpPr>
          <p:cNvPr id="5" name="TextBox 4"/>
          <p:cNvSpPr txBox="1"/>
          <p:nvPr/>
        </p:nvSpPr>
        <p:spPr>
          <a:xfrm>
            <a:off x="190335" y="1006613"/>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sp>
        <p:nvSpPr>
          <p:cNvPr id="7" name="TextBox 6"/>
          <p:cNvSpPr txBox="1"/>
          <p:nvPr/>
        </p:nvSpPr>
        <p:spPr>
          <a:xfrm>
            <a:off x="5600700" y="2400301"/>
            <a:ext cx="25146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sensor would not pick up from afar, it was set up very close to the face</a:t>
            </a:r>
            <a:endParaRPr lang="en-US" sz="1100" dirty="0">
              <a:latin typeface="Anime Ace 2.0 BB" pitchFamily="50" charset="0"/>
            </a:endParaRPr>
          </a:p>
        </p:txBody>
      </p:sp>
      <p:sp>
        <p:nvSpPr>
          <p:cNvPr id="9" name="TextBox 8"/>
          <p:cNvSpPr txBox="1"/>
          <p:nvPr/>
        </p:nvSpPr>
        <p:spPr>
          <a:xfrm>
            <a:off x="190334" y="3657600"/>
            <a:ext cx="213503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game of liar’s dice</a:t>
            </a:r>
            <a:endParaRPr lang="en-US" sz="1100" dirty="0">
              <a:latin typeface="Anime Ace 2.0 BB" pitchFamily="50" charset="0"/>
            </a:endParaRPr>
          </a:p>
        </p:txBody>
      </p:sp>
      <p:pic>
        <p:nvPicPr>
          <p:cNvPr id="3075" name="Picture 3" descr="C:\Users\TitoAlfaro\Documents\PhDThesis\images\IMG_007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0231" t="33036" r="22990" b="8150"/>
          <a:stretch/>
        </p:blipFill>
        <p:spPr bwMode="auto">
          <a:xfrm>
            <a:off x="6251714" y="3545767"/>
            <a:ext cx="2711133" cy="32513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79085A8-95B6-4CCC-ACFD-23653EE1CBB6}" type="slidenum">
              <a:rPr lang="en-US" smtClean="0"/>
              <a:t>58</a:t>
            </a:fld>
            <a:endParaRPr lang="en-US"/>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ext uri="{D42A27DB-BD31-4B8C-83A1-F6EECF244321}">
                <p14:modId xmlns:p14="http://schemas.microsoft.com/office/powerpoint/2010/main" val="2849700093"/>
              </p:ext>
            </p:extLst>
          </p:nvPr>
        </p:nvGraphicFramePr>
        <p:xfrm>
          <a:off x="3543300" y="114300"/>
          <a:ext cx="5486400"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90335" y="1006613"/>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graphicFrame>
        <p:nvGraphicFramePr>
          <p:cNvPr id="13" name="Chart 12"/>
          <p:cNvGraphicFramePr/>
          <p:nvPr>
            <p:extLst>
              <p:ext uri="{D42A27DB-BD31-4B8C-83A1-F6EECF244321}">
                <p14:modId xmlns:p14="http://schemas.microsoft.com/office/powerpoint/2010/main" val="1171838942"/>
              </p:ext>
            </p:extLst>
          </p:nvPr>
        </p:nvGraphicFramePr>
        <p:xfrm>
          <a:off x="134262" y="3506639"/>
          <a:ext cx="54864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6057900" y="4343400"/>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collected data showed no significant changes</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59</a:t>
            </a:fld>
            <a:endParaRPr lang="en-US"/>
          </a:p>
        </p:txBody>
      </p:sp>
    </p:spTree>
    <p:extLst>
      <p:ext uri="{BB962C8B-B14F-4D97-AF65-F5344CB8AC3E}">
        <p14:creationId xmlns:p14="http://schemas.microsoft.com/office/powerpoint/2010/main" val="2677196309"/>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2"/>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2"/>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1"/>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6</a:t>
            </a:fld>
            <a:endParaRPr lang="en-US"/>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90335" y="1006613"/>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graphicFrame>
        <p:nvGraphicFramePr>
          <p:cNvPr id="6" name="Chart 5"/>
          <p:cNvGraphicFramePr/>
          <p:nvPr>
            <p:extLst>
              <p:ext uri="{D42A27DB-BD31-4B8C-83A1-F6EECF244321}">
                <p14:modId xmlns:p14="http://schemas.microsoft.com/office/powerpoint/2010/main" val="3624538940"/>
              </p:ext>
            </p:extLst>
          </p:nvPr>
        </p:nvGraphicFramePr>
        <p:xfrm>
          <a:off x="3543300" y="114300"/>
          <a:ext cx="54864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2582111034"/>
              </p:ext>
            </p:extLst>
          </p:nvPr>
        </p:nvGraphicFramePr>
        <p:xfrm>
          <a:off x="1828800" y="3543300"/>
          <a:ext cx="54864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879085A8-95B6-4CCC-ACFD-23653EE1CBB6}" type="slidenum">
              <a:rPr lang="en-US" smtClean="0"/>
              <a:t>60</a:t>
            </a:fld>
            <a:endParaRPr lang="en-US"/>
          </a:p>
        </p:txBody>
      </p:sp>
    </p:spTree>
    <p:extLst>
      <p:ext uri="{BB962C8B-B14F-4D97-AF65-F5344CB8AC3E}">
        <p14:creationId xmlns:p14="http://schemas.microsoft.com/office/powerpoint/2010/main" val="1749900512"/>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7" t="20323" r="21670" b="11854"/>
          <a:stretch/>
        </p:blipFill>
        <p:spPr bwMode="auto">
          <a:xfrm>
            <a:off x="114300" y="3486150"/>
            <a:ext cx="4343400" cy="325755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6" name="Picture 4" descr="C:\Users\TitoAlfaro\Documents\PhDThesis\images\IMG_006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986" t="13913" r="33942" b="29017"/>
          <a:stretch/>
        </p:blipFill>
        <p:spPr bwMode="auto">
          <a:xfrm>
            <a:off x="4642450" y="3486151"/>
            <a:ext cx="4346276" cy="325970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PhDThesis\images\IMG_005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040" t="18403" r="17040" b="3818"/>
          <a:stretch/>
        </p:blipFill>
        <p:spPr bwMode="auto">
          <a:xfrm>
            <a:off x="5372102" y="114300"/>
            <a:ext cx="3616625"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descr="C:\Users\TitoAlfaro\Documents\PhDThesis\images\PeltierInBack.jpg"/>
          <p:cNvPicPr>
            <a:picLocks noChangeAspect="1" noChangeArrowheads="1"/>
          </p:cNvPicPr>
          <p:nvPr/>
        </p:nvPicPr>
        <p:blipFill rotWithShape="1">
          <a:blip r:embed="rId6">
            <a:extLst>
              <a:ext uri="{28A0092B-C50C-407E-A947-70E740481C1C}">
                <a14:useLocalDpi xmlns:a14="http://schemas.microsoft.com/office/drawing/2010/main" val="0"/>
              </a:ext>
            </a:extLst>
          </a:blip>
          <a:srcRect l="21446" r="22859"/>
          <a:stretch/>
        </p:blipFill>
        <p:spPr bwMode="auto">
          <a:xfrm>
            <a:off x="2971801" y="114300"/>
            <a:ext cx="223563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2" y="287075"/>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a:t>
            </a:r>
            <a:r>
              <a:rPr lang="en-US" sz="1100" dirty="0" err="1" smtClean="0">
                <a:latin typeface="Anime Ace 2.0 BB" pitchFamily="50" charset="0"/>
              </a:rPr>
              <a:t>peltier</a:t>
            </a:r>
            <a:r>
              <a:rPr lang="en-US" sz="1100" dirty="0" smtClean="0">
                <a:latin typeface="Anime Ace 2.0 BB" pitchFamily="50" charset="0"/>
              </a:rPr>
              <a:t> device on the neck gave feedback… </a:t>
            </a:r>
            <a:endParaRPr lang="en-US" sz="1100" dirty="0">
              <a:latin typeface="Anime Ace 2.0 BB" pitchFamily="50" charset="0"/>
            </a:endParaRPr>
          </a:p>
        </p:txBody>
      </p:sp>
      <p:sp>
        <p:nvSpPr>
          <p:cNvPr id="5" name="TextBox 4"/>
          <p:cNvSpPr txBox="1"/>
          <p:nvPr/>
        </p:nvSpPr>
        <p:spPr>
          <a:xfrm>
            <a:off x="190335" y="1006613"/>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as feedback</a:t>
            </a:r>
            <a:endParaRPr lang="en-US" sz="2000" dirty="0">
              <a:latin typeface="Anime Ace 2.0 BB" pitchFamily="50" charset="0"/>
            </a:endParaRPr>
          </a:p>
        </p:txBody>
      </p:sp>
      <p:sp>
        <p:nvSpPr>
          <p:cNvPr id="3" name="Oval Callout 2"/>
          <p:cNvSpPr/>
          <p:nvPr/>
        </p:nvSpPr>
        <p:spPr>
          <a:xfrm flipH="1">
            <a:off x="5361003" y="2857501"/>
            <a:ext cx="1485900" cy="376123"/>
          </a:xfrm>
          <a:prstGeom prst="wedgeEllipseCallout">
            <a:avLst>
              <a:gd name="adj1" fmla="val -90302"/>
              <a:gd name="adj2" fmla="val -26650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Anime Ace 2.0 BB" pitchFamily="50" charset="0"/>
              </a:rPr>
              <a:t>Peltier</a:t>
            </a:r>
            <a:endParaRPr lang="en-US" sz="1100" dirty="0">
              <a:solidFill>
                <a:schemeClr val="tx1"/>
              </a:solidFill>
              <a:latin typeface="Anime Ace 2.0 BB" pitchFamily="50" charset="0"/>
            </a:endParaRPr>
          </a:p>
        </p:txBody>
      </p:sp>
      <p:sp>
        <p:nvSpPr>
          <p:cNvPr id="8" name="TextBox 7"/>
          <p:cNvSpPr txBox="1"/>
          <p:nvPr/>
        </p:nvSpPr>
        <p:spPr>
          <a:xfrm>
            <a:off x="5600702" y="287075"/>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the location of the subject in the lab</a:t>
            </a:r>
            <a:endParaRPr lang="en-US" sz="1100" dirty="0">
              <a:latin typeface="Anime Ace 2.0 BB" pitchFamily="50" charset="0"/>
            </a:endParaRPr>
          </a:p>
        </p:txBody>
      </p:sp>
      <p:sp>
        <p:nvSpPr>
          <p:cNvPr id="11" name="TextBox 10"/>
          <p:cNvSpPr txBox="1"/>
          <p:nvPr/>
        </p:nvSpPr>
        <p:spPr>
          <a:xfrm>
            <a:off x="228602" y="60579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screen can recognize the person</a:t>
            </a:r>
            <a:endParaRPr lang="en-US" sz="1100" dirty="0">
              <a:latin typeface="Anime Ace 2.0 BB" pitchFamily="50" charset="0"/>
            </a:endParaRPr>
          </a:p>
        </p:txBody>
      </p:sp>
      <p:sp>
        <p:nvSpPr>
          <p:cNvPr id="12" name="TextBox 11"/>
          <p:cNvSpPr txBox="1"/>
          <p:nvPr/>
        </p:nvSpPr>
        <p:spPr>
          <a:xfrm>
            <a:off x="5600702" y="5888625"/>
            <a:ext cx="18351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t>
            </a:r>
            <a:r>
              <a:rPr lang="en-US" sz="1100" dirty="0" err="1" smtClean="0">
                <a:latin typeface="Anime Ace 2.0 BB" pitchFamily="50" charset="0"/>
              </a:rPr>
              <a:t>peltier</a:t>
            </a:r>
            <a:r>
              <a:rPr lang="en-US" sz="1100" dirty="0" smtClean="0">
                <a:latin typeface="Anime Ace 2.0 BB" pitchFamily="50" charset="0"/>
              </a:rPr>
              <a:t> will react according to the screen I’m next to.</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61</a:t>
            </a:fld>
            <a:endParaRPr lang="en-US"/>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13716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20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62</a:t>
            </a:fld>
            <a:endParaRPr lang="en-US"/>
          </a:p>
        </p:txBody>
      </p:sp>
    </p:spTree>
    <p:extLst>
      <p:ext uri="{BB962C8B-B14F-4D97-AF65-F5344CB8AC3E}">
        <p14:creationId xmlns:p14="http://schemas.microsoft.com/office/powerpoint/2010/main" val="209570194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1"/>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3"/>
            <a:ext cx="2781466" cy="584775"/>
          </a:xfrm>
          <a:prstGeom prst="rect">
            <a:avLst/>
          </a:prstGeom>
          <a:solidFill>
            <a:schemeClr val="bg1"/>
          </a:solidFill>
          <a:ln w="19050">
            <a:solidFill>
              <a:schemeClr val="tx1"/>
            </a:solidFill>
          </a:ln>
        </p:spPr>
        <p:txBody>
          <a:bodyPr wrap="square" rtlCol="0">
            <a:spAutoFit/>
          </a:bodyPr>
          <a:lstStyle/>
          <a:p>
            <a:pPr algn="ctr"/>
            <a:r>
              <a:rPr lang="en-US" sz="1600" b="1" dirty="0" smtClean="0">
                <a:latin typeface="Anime Ace 2.0 BB" pitchFamily="50" charset="0"/>
              </a:rPr>
              <a:t>1. </a:t>
            </a:r>
            <a:r>
              <a:rPr lang="en-US" sz="1600" dirty="0" smtClean="0">
                <a:latin typeface="Anime Ace 2.0 BB" pitchFamily="50" charset="0"/>
              </a:rPr>
              <a:t>What is the Main Activity?</a:t>
            </a:r>
            <a:endParaRPr lang="en-US" sz="1600" dirty="0">
              <a:latin typeface="Anime Ace 2.0 BB" pitchFamily="50" charset="0"/>
            </a:endParaRPr>
          </a:p>
        </p:txBody>
      </p:sp>
      <p:pic>
        <p:nvPicPr>
          <p:cNvPr id="11" name="Picture 3" descr="C:\Users\TitoAlfaro\Documents\GitHub\PhDThesis\Presentations\Proposal\ColoredSketches\natur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422" t="28453" r="25917" b="41885"/>
          <a:stretch/>
        </p:blipFill>
        <p:spPr bwMode="auto">
          <a:xfrm>
            <a:off x="3543300" y="114301"/>
            <a:ext cx="5416446" cy="30861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5760328" y="1143000"/>
            <a:ext cx="704850" cy="1827807"/>
            <a:chOff x="4343400" y="2264699"/>
            <a:chExt cx="1143000" cy="2964010"/>
          </a:xfrm>
        </p:grpSpPr>
        <p:pic>
          <p:nvPicPr>
            <p:cNvPr id="13" name="Picture 4" descr="C:\Users\TitoAlfaro\Documents\GitHub\PhDThesis\Presentations\Proposal\ColoredSketches\walker.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p:pic>
        <p:nvPicPr>
          <p:cNvPr id="16" name="Picture 4" descr="C:\Users\TitoAlfaro\Documents\GitHub\PhDThesis\Presentations\Proposal\ColoredSketches\runner.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4234" t="24400" r="43856" b="33915"/>
          <a:stretch/>
        </p:blipFill>
        <p:spPr bwMode="auto">
          <a:xfrm>
            <a:off x="114300" y="1943100"/>
            <a:ext cx="3325484" cy="4800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PhDThesis\images\sailing.jpg"/>
          <p:cNvPicPr>
            <a:picLocks noChangeAspect="1" noChangeArrowheads="1"/>
          </p:cNvPicPr>
          <p:nvPr/>
        </p:nvPicPr>
        <p:blipFill rotWithShape="1">
          <a:blip r:embed="rId9">
            <a:extLst>
              <a:ext uri="{28A0092B-C50C-407E-A947-70E740481C1C}">
                <a14:useLocalDpi xmlns:a14="http://schemas.microsoft.com/office/drawing/2010/main" val="0"/>
              </a:ext>
            </a:extLst>
          </a:blip>
          <a:srcRect t="1525" b="6177"/>
          <a:stretch/>
        </p:blipFill>
        <p:spPr bwMode="auto">
          <a:xfrm>
            <a:off x="3543300" y="3348286"/>
            <a:ext cx="5416446" cy="339541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79085A8-95B6-4CCC-ACFD-23653EE1CBB6}" type="slidenum">
              <a:rPr lang="en-US" smtClean="0"/>
              <a:t>63</a:t>
            </a:fld>
            <a:endParaRPr lang="en-US"/>
          </a:p>
        </p:txBody>
      </p:sp>
    </p:spTree>
    <p:extLst>
      <p:ext uri="{BB962C8B-B14F-4D97-AF65-F5344CB8AC3E}">
        <p14:creationId xmlns:p14="http://schemas.microsoft.com/office/powerpoint/2010/main" val="336623252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3"/>
            <a:ext cx="3077474" cy="830997"/>
          </a:xfrm>
          <a:prstGeom prst="rect">
            <a:avLst/>
          </a:prstGeom>
          <a:solidFill>
            <a:schemeClr val="bg1"/>
          </a:solidFill>
          <a:ln w="19050">
            <a:solidFill>
              <a:schemeClr val="tx1"/>
            </a:solidFill>
          </a:ln>
        </p:spPr>
        <p:txBody>
          <a:bodyPr wrap="square" rtlCol="0">
            <a:spAutoFit/>
          </a:bodyPr>
          <a:lstStyle/>
          <a:p>
            <a:pPr algn="ctr"/>
            <a:r>
              <a:rPr lang="en-US" sz="1600" b="1" dirty="0" smtClean="0">
                <a:latin typeface="Anime Ace 2.0 BB" pitchFamily="50" charset="0"/>
              </a:rPr>
              <a:t>2. </a:t>
            </a:r>
            <a:r>
              <a:rPr lang="en-US" sz="1600" dirty="0" smtClean="0">
                <a:latin typeface="Anime Ace 2.0 BB" pitchFamily="50" charset="0"/>
              </a:rPr>
              <a:t>what type of sensing experience will be created?</a:t>
            </a:r>
            <a:endParaRPr lang="en-US" sz="1600" dirty="0">
              <a:latin typeface="Anime Ace 2.0 BB" pitchFamily="50" charset="0"/>
            </a:endParaRPr>
          </a:p>
        </p:txBody>
      </p:sp>
      <p:pic>
        <p:nvPicPr>
          <p:cNvPr id="6" name="Picture 4" descr="C:\Users\TitoAlfaro\Documents\PhDThesis\images\IMG_0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574" t="28673" r="30490" b="11188"/>
          <a:stretch/>
        </p:blipFill>
        <p:spPr bwMode="auto">
          <a:xfrm>
            <a:off x="114300" y="2286001"/>
            <a:ext cx="4343400" cy="445877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686300" y="114301"/>
            <a:ext cx="4331000" cy="5774665"/>
          </a:xfrm>
          <a:prstGeom prst="rect">
            <a:avLst/>
          </a:prstGeom>
          <a:ln w="28575">
            <a:solidFill>
              <a:schemeClr val="tx1"/>
            </a:solidFill>
          </a:ln>
        </p:spPr>
      </p:pic>
      <p:sp>
        <p:nvSpPr>
          <p:cNvPr id="2" name="Slide Number Placeholder 1"/>
          <p:cNvSpPr>
            <a:spLocks noGrp="1"/>
          </p:cNvSpPr>
          <p:nvPr>
            <p:ph type="sldNum" sz="quarter" idx="12"/>
          </p:nvPr>
        </p:nvSpPr>
        <p:spPr/>
        <p:txBody>
          <a:bodyPr/>
          <a:lstStyle/>
          <a:p>
            <a:fld id="{879085A8-95B6-4CCC-ACFD-23653EE1CBB6}" type="slidenum">
              <a:rPr lang="en-US" smtClean="0"/>
              <a:t>64</a:t>
            </a:fld>
            <a:endParaRPr lang="en-US"/>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79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3"/>
            <a:ext cx="3077474" cy="830997"/>
          </a:xfrm>
          <a:prstGeom prst="rect">
            <a:avLst/>
          </a:prstGeom>
          <a:solidFill>
            <a:schemeClr val="bg1"/>
          </a:solidFill>
          <a:ln w="19050">
            <a:solidFill>
              <a:schemeClr val="tx1"/>
            </a:solidFill>
          </a:ln>
        </p:spPr>
        <p:txBody>
          <a:bodyPr wrap="square" rtlCol="0">
            <a:spAutoFit/>
          </a:bodyPr>
          <a:lstStyle/>
          <a:p>
            <a:pPr algn="ctr"/>
            <a:r>
              <a:rPr lang="en-US" sz="1600" b="1" dirty="0" smtClean="0">
                <a:latin typeface="Anime Ace 2.0 BB" pitchFamily="50" charset="0"/>
              </a:rPr>
              <a:t>3. </a:t>
            </a:r>
            <a:r>
              <a:rPr lang="en-US" sz="1600" dirty="0" smtClean="0">
                <a:latin typeface="Anime Ace 2.0 BB" pitchFamily="50" charset="0"/>
              </a:rPr>
              <a:t>What kind of signal are we tracking?</a:t>
            </a:r>
            <a:endParaRPr lang="en-US" sz="16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65</a:t>
            </a:fld>
            <a:endParaRPr lang="en-US"/>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3"/>
            <a:ext cx="3077474" cy="830997"/>
          </a:xfrm>
          <a:prstGeom prst="rect">
            <a:avLst/>
          </a:prstGeom>
          <a:solidFill>
            <a:schemeClr val="bg1"/>
          </a:solidFill>
          <a:ln w="19050">
            <a:solidFill>
              <a:schemeClr val="tx1"/>
            </a:solidFill>
          </a:ln>
        </p:spPr>
        <p:txBody>
          <a:bodyPr wrap="square" rtlCol="0">
            <a:spAutoFit/>
          </a:bodyPr>
          <a:lstStyle/>
          <a:p>
            <a:pPr algn="ctr"/>
            <a:r>
              <a:rPr lang="en-US" sz="1600" b="1" dirty="0" smtClean="0">
                <a:latin typeface="Anime Ace 2.0 BB" pitchFamily="50" charset="0"/>
              </a:rPr>
              <a:t>4. </a:t>
            </a:r>
            <a:r>
              <a:rPr lang="en-US" sz="1600" dirty="0" smtClean="0">
                <a:latin typeface="Anime Ace 2.0 BB" pitchFamily="50" charset="0"/>
              </a:rPr>
              <a:t>what control does the user have over the signal?</a:t>
            </a:r>
            <a:endParaRPr lang="en-US" sz="1600" dirty="0">
              <a:latin typeface="Anime Ace 2.0 BB" pitchFamily="50" charset="0"/>
            </a:endParaRPr>
          </a:p>
        </p:txBody>
      </p:sp>
      <p:pic>
        <p:nvPicPr>
          <p:cNvPr id="6" name="Picture 4" descr="C:\Users\TitoAlfaro\Documents\PhDThesis\images\IMG_0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574" t="28673" r="30490" b="11188"/>
          <a:stretch/>
        </p:blipFill>
        <p:spPr bwMode="auto">
          <a:xfrm>
            <a:off x="114300" y="2286001"/>
            <a:ext cx="4343400" cy="445877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686300" y="114301"/>
            <a:ext cx="4331000" cy="5774665"/>
          </a:xfrm>
          <a:prstGeom prst="rect">
            <a:avLst/>
          </a:prstGeom>
          <a:ln w="28575">
            <a:solidFill>
              <a:schemeClr val="tx1"/>
            </a:solidFill>
          </a:ln>
        </p:spPr>
      </p:pic>
      <p:sp>
        <p:nvSpPr>
          <p:cNvPr id="2" name="Slide Number Placeholder 1"/>
          <p:cNvSpPr>
            <a:spLocks noGrp="1"/>
          </p:cNvSpPr>
          <p:nvPr>
            <p:ph type="sldNum" sz="quarter" idx="12"/>
          </p:nvPr>
        </p:nvSpPr>
        <p:spPr/>
        <p:txBody>
          <a:bodyPr/>
          <a:lstStyle/>
          <a:p>
            <a:fld id="{879085A8-95B6-4CCC-ACFD-23653EE1CBB6}" type="slidenum">
              <a:rPr lang="en-US" smtClean="0"/>
              <a:t>66</a:t>
            </a:fld>
            <a:endParaRPr lang="en-US"/>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1"/>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3"/>
            <a:ext cx="2781466" cy="584775"/>
          </a:xfrm>
          <a:prstGeom prst="rect">
            <a:avLst/>
          </a:prstGeom>
          <a:solidFill>
            <a:schemeClr val="bg1"/>
          </a:solidFill>
          <a:ln w="19050">
            <a:solidFill>
              <a:schemeClr val="tx1"/>
            </a:solidFill>
          </a:ln>
        </p:spPr>
        <p:txBody>
          <a:bodyPr wrap="square" rtlCol="0">
            <a:spAutoFit/>
          </a:bodyPr>
          <a:lstStyle/>
          <a:p>
            <a:pPr algn="ctr"/>
            <a:r>
              <a:rPr lang="en-US" sz="1600" b="1" dirty="0" smtClean="0">
                <a:latin typeface="Anime Ace 2.0 BB" pitchFamily="50" charset="0"/>
              </a:rPr>
              <a:t>5. </a:t>
            </a:r>
            <a:r>
              <a:rPr lang="en-US" sz="1600" dirty="0" smtClean="0">
                <a:latin typeface="Anime Ace 2.0 BB" pitchFamily="50" charset="0"/>
              </a:rPr>
              <a:t>Are there any redundancies?</a:t>
            </a:r>
            <a:endParaRPr lang="en-US" sz="1600" dirty="0">
              <a:latin typeface="Anime Ace 2.0 BB" pitchFamily="50"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2775" b="15437"/>
          <a:stretch/>
        </p:blipFill>
        <p:spPr>
          <a:xfrm>
            <a:off x="114300" y="1943101"/>
            <a:ext cx="3314700" cy="4766644"/>
          </a:xfrm>
          <a:prstGeom prst="rect">
            <a:avLst/>
          </a:prstGeom>
          <a:ln w="28575">
            <a:solidFill>
              <a:schemeClr val="tx1"/>
            </a:solidFill>
          </a:ln>
        </p:spPr>
      </p:pic>
      <p:pic>
        <p:nvPicPr>
          <p:cNvPr id="7" name="Picture 4" descr="C:\Users\TitoAlfaro\Documents\PhDThesis\images\20141027_14192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714" r="7018" b="12195"/>
          <a:stretch/>
        </p:blipFill>
        <p:spPr bwMode="auto">
          <a:xfrm>
            <a:off x="3657600" y="129397"/>
            <a:ext cx="5372100" cy="33837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79085A8-95B6-4CCC-ACFD-23653EE1CBB6}" type="slidenum">
              <a:rPr lang="en-US" smtClean="0"/>
              <a:t>67</a:t>
            </a:fld>
            <a:endParaRPr lang="en-US"/>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1"/>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3"/>
            <a:ext cx="2781466" cy="584775"/>
          </a:xfrm>
          <a:prstGeom prst="rect">
            <a:avLst/>
          </a:prstGeom>
          <a:solidFill>
            <a:schemeClr val="bg1"/>
          </a:solidFill>
          <a:ln w="19050">
            <a:solidFill>
              <a:schemeClr val="tx1"/>
            </a:solidFill>
          </a:ln>
        </p:spPr>
        <p:txBody>
          <a:bodyPr wrap="square" rtlCol="0">
            <a:spAutoFit/>
          </a:bodyPr>
          <a:lstStyle/>
          <a:p>
            <a:pPr algn="ctr"/>
            <a:r>
              <a:rPr lang="en-US" sz="1600" b="1" dirty="0" smtClean="0">
                <a:latin typeface="Anime Ace 2.0 BB" pitchFamily="50" charset="0"/>
              </a:rPr>
              <a:t>6. </a:t>
            </a:r>
            <a:r>
              <a:rPr lang="en-US" sz="1600" dirty="0" smtClean="0">
                <a:latin typeface="Anime Ace 2.0 BB" pitchFamily="50" charset="0"/>
              </a:rPr>
              <a:t>what type of actuators?</a:t>
            </a:r>
            <a:endParaRPr lang="en-US" sz="1600" dirty="0">
              <a:latin typeface="Anime Ace 2.0 BB" pitchFamily="50" charset="0"/>
            </a:endParaRPr>
          </a:p>
        </p:txBody>
      </p:sp>
      <p:grpSp>
        <p:nvGrpSpPr>
          <p:cNvPr id="6" name="Group 5"/>
          <p:cNvGrpSpPr/>
          <p:nvPr/>
        </p:nvGrpSpPr>
        <p:grpSpPr>
          <a:xfrm>
            <a:off x="1474996" y="2050690"/>
            <a:ext cx="6183104" cy="4632199"/>
            <a:chOff x="-10128" y="0"/>
            <a:chExt cx="9154128" cy="6858000"/>
          </a:xfrm>
        </p:grpSpPr>
        <p:pic>
          <p:nvPicPr>
            <p:cNvPr id="7"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514600" y="971067"/>
              <a:ext cx="4000500" cy="4507543"/>
              <a:chOff x="2514600" y="971067"/>
              <a:chExt cx="4000500" cy="4507543"/>
            </a:xfrm>
          </p:grpSpPr>
          <p:grpSp>
            <p:nvGrpSpPr>
              <p:cNvPr id="9" name="Group 8"/>
              <p:cNvGrpSpPr/>
              <p:nvPr/>
            </p:nvGrpSpPr>
            <p:grpSpPr>
              <a:xfrm>
                <a:off x="3922370" y="2514600"/>
                <a:ext cx="1143000" cy="2964010"/>
                <a:chOff x="4343400" y="2264699"/>
                <a:chExt cx="1143000" cy="2964010"/>
              </a:xfrm>
            </p:grpSpPr>
            <p:pic>
              <p:nvPicPr>
                <p:cNvPr id="17" name="Picture 4" descr="C:\Users\TitoAlfaro\Documents\GitHub\PhDThesis\Presentations\Proposal\ColoredSketches\walker.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12"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4"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2" name="Slide Number Placeholder 1"/>
          <p:cNvSpPr>
            <a:spLocks noGrp="1"/>
          </p:cNvSpPr>
          <p:nvPr>
            <p:ph type="sldNum" sz="quarter" idx="12"/>
          </p:nvPr>
        </p:nvSpPr>
        <p:spPr/>
        <p:txBody>
          <a:bodyPr/>
          <a:lstStyle/>
          <a:p>
            <a:fld id="{879085A8-95B6-4CCC-ACFD-23653EE1CBB6}" type="slidenum">
              <a:rPr lang="en-US" smtClean="0"/>
              <a:t>68</a:t>
            </a:fld>
            <a:endParaRPr lang="en-US"/>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3"/>
            <a:ext cx="3077474" cy="830997"/>
          </a:xfrm>
          <a:prstGeom prst="rect">
            <a:avLst/>
          </a:prstGeom>
          <a:solidFill>
            <a:schemeClr val="bg1"/>
          </a:solidFill>
          <a:ln w="19050">
            <a:solidFill>
              <a:schemeClr val="tx1"/>
            </a:solidFill>
          </a:ln>
        </p:spPr>
        <p:txBody>
          <a:bodyPr wrap="square" rtlCol="0">
            <a:spAutoFit/>
          </a:bodyPr>
          <a:lstStyle/>
          <a:p>
            <a:pPr algn="ctr"/>
            <a:r>
              <a:rPr lang="en-US" sz="1600" b="1" dirty="0" smtClean="0">
                <a:latin typeface="Anime Ace 2.0 BB" pitchFamily="50" charset="0"/>
              </a:rPr>
              <a:t>7. </a:t>
            </a:r>
            <a:r>
              <a:rPr lang="en-US" sz="1600" dirty="0" smtClean="0">
                <a:latin typeface="Anime Ace 2.0 BB" pitchFamily="50" charset="0"/>
              </a:rPr>
              <a:t>Where to locate the sensors and actuators?</a:t>
            </a:r>
            <a:endParaRPr lang="en-US" sz="1600" dirty="0">
              <a:latin typeface="Anime Ace 2.0 BB" pitchFamily="50" charset="0"/>
            </a:endParaRPr>
          </a:p>
        </p:txBody>
      </p:sp>
      <p:pic>
        <p:nvPicPr>
          <p:cNvPr id="6" name="Picture 5" descr="C:\Users\TitoAlfaro\Documents\PhDThesis\images\MaleFrontSketch.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4850" b="98550" l="22400" r="82900">
                        <a14:foregroundMark x1="71800" y1="35300" x2="71800" y2="40300"/>
                        <a14:foregroundMark x1="72900" y1="32500" x2="72200" y2="57000"/>
                      </a14:backgroundRemoval>
                    </a14:imgEffect>
                  </a14:imgLayer>
                </a14:imgProps>
              </a:ext>
              <a:ext uri="{28A0092B-C50C-407E-A947-70E740481C1C}">
                <a14:useLocalDpi xmlns:a14="http://schemas.microsoft.com/office/drawing/2010/main" val="0"/>
              </a:ext>
            </a:extLst>
          </a:blip>
          <a:srcRect l="5102" t="3200" r="7143"/>
          <a:stretch/>
        </p:blipFill>
        <p:spPr bwMode="auto">
          <a:xfrm>
            <a:off x="5486400" y="743010"/>
            <a:ext cx="2400300" cy="5295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79085A8-95B6-4CCC-ACFD-23653EE1CBB6}" type="slidenum">
              <a:rPr lang="en-US" smtClean="0"/>
              <a:t>69</a:t>
            </a:fld>
            <a:endParaRPr lang="en-US"/>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2"/>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2"/>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90"/>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1"/>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9"/>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1"/>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70" y="5029201"/>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70"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
        <p:nvSpPr>
          <p:cNvPr id="5" name="Slide Number Placeholder 4"/>
          <p:cNvSpPr>
            <a:spLocks noGrp="1"/>
          </p:cNvSpPr>
          <p:nvPr>
            <p:ph type="sldNum" sz="quarter" idx="12"/>
          </p:nvPr>
        </p:nvSpPr>
        <p:spPr/>
        <p:txBody>
          <a:bodyPr/>
          <a:lstStyle/>
          <a:p>
            <a:fld id="{879085A8-95B6-4CCC-ACFD-23653EE1CBB6}" type="slidenum">
              <a:rPr lang="en-US" smtClean="0"/>
              <a:t>7</a:t>
            </a:fld>
            <a:endParaRPr lang="en-US"/>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3"/>
            <a:ext cx="2781466" cy="830997"/>
          </a:xfrm>
          <a:prstGeom prst="rect">
            <a:avLst/>
          </a:prstGeom>
          <a:solidFill>
            <a:schemeClr val="bg1"/>
          </a:solidFill>
          <a:ln w="19050">
            <a:solidFill>
              <a:schemeClr val="tx1"/>
            </a:solidFill>
          </a:ln>
        </p:spPr>
        <p:txBody>
          <a:bodyPr wrap="square" rtlCol="0">
            <a:spAutoFit/>
          </a:bodyPr>
          <a:lstStyle/>
          <a:p>
            <a:pPr algn="ctr"/>
            <a:r>
              <a:rPr lang="en-US" sz="1600" b="1" dirty="0" smtClean="0">
                <a:latin typeface="Anime Ace 2.0 BB" pitchFamily="50" charset="0"/>
              </a:rPr>
              <a:t>8. </a:t>
            </a:r>
            <a:r>
              <a:rPr lang="en-US" sz="1600" dirty="0" smtClean="0">
                <a:latin typeface="Anime Ace 2.0 BB" pitchFamily="50" charset="0"/>
              </a:rPr>
              <a:t>Can we set up a learning environment?</a:t>
            </a:r>
            <a:endParaRPr lang="en-US" sz="16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70</a:t>
            </a:fld>
            <a:endParaRPr lang="en-US"/>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2"/>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a user will be able to pick a natural phenomenon and choose to feel it in a specific part of the body depending on what activity they want to engage. The artificial sensory experience will be turned on and off at will</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342900" y="22860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sp>
        <p:nvSpPr>
          <p:cNvPr id="7" name="TextBox 6"/>
          <p:cNvSpPr txBox="1"/>
          <p:nvPr/>
        </p:nvSpPr>
        <p:spPr>
          <a:xfrm>
            <a:off x="342900" y="3371851"/>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71</a:t>
            </a:fld>
            <a:endParaRPr lang="en-US"/>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C:\Users\TitoAlfaro\Documents\PhDThesis\images\ralph-lauren-aerotype-jac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00100"/>
            <a:ext cx="6096000" cy="5765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1714500" y="862643"/>
            <a:ext cx="69723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pic>
        <p:nvPicPr>
          <p:cNvPr id="4099"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6202395" y="1943100"/>
            <a:ext cx="2484407" cy="442436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C:\Users\TitoAlfaro\Documents\PhDThesis\images\Screenshot_2014-10-23-17-07-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286001"/>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TitoAlfaro\Documents\PhDThesis\images\MaleFrontSketch.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4850" b="98550" l="22400" r="82900">
                        <a14:foregroundMark x1="71800" y1="35300" x2="71800" y2="40300"/>
                        <a14:foregroundMark x1="72900" y1="32500" x2="72200" y2="57000"/>
                      </a14:backgroundRemoval>
                    </a14:imgEffect>
                  </a14:imgLayer>
                </a14:imgProps>
              </a:ext>
              <a:ext uri="{28A0092B-C50C-407E-A947-70E740481C1C}">
                <a14:useLocalDpi xmlns:a14="http://schemas.microsoft.com/office/drawing/2010/main" val="0"/>
              </a:ext>
            </a:extLst>
          </a:blip>
          <a:srcRect l="5102" t="3200" r="7143"/>
          <a:stretch/>
        </p:blipFill>
        <p:spPr bwMode="auto">
          <a:xfrm>
            <a:off x="6972302" y="2731326"/>
            <a:ext cx="1404257" cy="30979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5372100" y="4343400"/>
            <a:ext cx="2628900" cy="1143000"/>
          </a:xfrm>
          <a:prstGeom prst="line">
            <a:avLst/>
          </a:prstGeom>
          <a:ln w="38100" cap="rnd"/>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a:xfrm flipH="1" flipV="1">
            <a:off x="3200400" y="2286002"/>
            <a:ext cx="4343400" cy="1297780"/>
          </a:xfrm>
          <a:prstGeom prst="line">
            <a:avLst/>
          </a:prstGeom>
          <a:ln w="38100" cap="rnd"/>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flipH="1">
            <a:off x="2057400" y="4280312"/>
            <a:ext cx="5332343" cy="748888"/>
          </a:xfrm>
          <a:prstGeom prst="line">
            <a:avLst/>
          </a:prstGeom>
          <a:ln w="38100" cap="rnd"/>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flipH="1" flipV="1">
            <a:off x="3886200" y="1600201"/>
            <a:ext cx="3829050" cy="1665529"/>
          </a:xfrm>
          <a:prstGeom prst="line">
            <a:avLst/>
          </a:prstGeom>
          <a:ln w="38100" cap="rnd"/>
        </p:spPr>
        <p:style>
          <a:lnRef idx="1">
            <a:schemeClr val="accent2"/>
          </a:lnRef>
          <a:fillRef idx="0">
            <a:schemeClr val="accent2"/>
          </a:fillRef>
          <a:effectRef idx="0">
            <a:schemeClr val="accent2"/>
          </a:effectRef>
          <a:fontRef idx="minor">
            <a:schemeClr val="tx1"/>
          </a:fontRef>
        </p:style>
      </p:cxnSp>
      <p:sp>
        <p:nvSpPr>
          <p:cNvPr id="2" name="Slide Number Placeholder 1"/>
          <p:cNvSpPr>
            <a:spLocks noGrp="1"/>
          </p:cNvSpPr>
          <p:nvPr>
            <p:ph type="sldNum" sz="quarter" idx="12"/>
          </p:nvPr>
        </p:nvSpPr>
        <p:spPr/>
        <p:txBody>
          <a:bodyPr/>
          <a:lstStyle/>
          <a:p>
            <a:fld id="{879085A8-95B6-4CCC-ACFD-23653EE1CBB6}" type="slidenum">
              <a:rPr lang="en-US" smtClean="0"/>
              <a:t>72</a:t>
            </a:fld>
            <a:endParaRPr lang="en-US"/>
          </a:p>
        </p:txBody>
      </p:sp>
    </p:spTree>
    <p:extLst>
      <p:ext uri="{BB962C8B-B14F-4D97-AF65-F5344CB8AC3E}">
        <p14:creationId xmlns:p14="http://schemas.microsoft.com/office/powerpoint/2010/main" val="190771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7" name="TextBox 6"/>
          <p:cNvSpPr txBox="1"/>
          <p:nvPr/>
        </p:nvSpPr>
        <p:spPr>
          <a:xfrm>
            <a:off x="342900" y="13716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
        <p:nvSpPr>
          <p:cNvPr id="2" name="TextBox 1"/>
          <p:cNvSpPr txBox="1"/>
          <p:nvPr/>
        </p:nvSpPr>
        <p:spPr>
          <a:xfrm>
            <a:off x="1028700" y="2628902"/>
            <a:ext cx="3314700" cy="646331"/>
          </a:xfrm>
          <a:prstGeom prst="rect">
            <a:avLst/>
          </a:prstGeom>
          <a:noFill/>
        </p:spPr>
        <p:txBody>
          <a:bodyPr wrap="square" rtlCol="0">
            <a:spAutoFit/>
          </a:bodyPr>
          <a:lstStyle/>
          <a:p>
            <a:r>
              <a:rPr lang="en-US" dirty="0" smtClean="0"/>
              <a:t>Picture of person practicing in the real world</a:t>
            </a:r>
            <a:endParaRPr lang="en-US" dirty="0"/>
          </a:p>
        </p:txBody>
      </p:sp>
      <p:sp>
        <p:nvSpPr>
          <p:cNvPr id="3" name="TextBox 2"/>
          <p:cNvSpPr txBox="1"/>
          <p:nvPr/>
        </p:nvSpPr>
        <p:spPr>
          <a:xfrm>
            <a:off x="4457700" y="3771900"/>
            <a:ext cx="3657600" cy="369332"/>
          </a:xfrm>
          <a:prstGeom prst="rect">
            <a:avLst/>
          </a:prstGeom>
          <a:noFill/>
        </p:spPr>
        <p:txBody>
          <a:bodyPr wrap="square" rtlCol="0">
            <a:spAutoFit/>
          </a:bodyPr>
          <a:lstStyle/>
          <a:p>
            <a:r>
              <a:rPr lang="en-US" dirty="0" smtClean="0"/>
              <a:t>Picture of virtual hand</a:t>
            </a:r>
            <a:endParaRPr lang="en-US" dirty="0"/>
          </a:p>
        </p:txBody>
      </p:sp>
      <p:sp>
        <p:nvSpPr>
          <p:cNvPr id="4" name="Slide Number Placeholder 3"/>
          <p:cNvSpPr>
            <a:spLocks noGrp="1"/>
          </p:cNvSpPr>
          <p:nvPr>
            <p:ph type="sldNum" sz="quarter" idx="12"/>
          </p:nvPr>
        </p:nvSpPr>
        <p:spPr/>
        <p:txBody>
          <a:bodyPr/>
          <a:lstStyle/>
          <a:p>
            <a:fld id="{879085A8-95B6-4CCC-ACFD-23653EE1CBB6}" type="slidenum">
              <a:rPr lang="en-US" smtClean="0"/>
              <a:t>73</a:t>
            </a:fld>
            <a:endParaRPr lang="en-US"/>
          </a:p>
        </p:txBody>
      </p:sp>
    </p:spTree>
    <p:extLst>
      <p:ext uri="{BB962C8B-B14F-4D97-AF65-F5344CB8AC3E}">
        <p14:creationId xmlns:p14="http://schemas.microsoft.com/office/powerpoint/2010/main" val="10395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5750" y="1242205"/>
            <a:ext cx="85725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Proven that a user can accurately use an artificial sense with a short time to learn it</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contributions</a:t>
            </a:r>
            <a:endParaRPr lang="en-US" sz="2000" dirty="0">
              <a:latin typeface="Anime Ace 2.0 BB" pitchFamily="50" charset="0"/>
            </a:endParaRPr>
          </a:p>
        </p:txBody>
      </p:sp>
      <p:sp>
        <p:nvSpPr>
          <p:cNvPr id="9" name="TextBox 8"/>
          <p:cNvSpPr txBox="1"/>
          <p:nvPr/>
        </p:nvSpPr>
        <p:spPr>
          <a:xfrm>
            <a:off x="285750" y="2018247"/>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the ability of the brain to overcome issues with the quality of the signal or the hardware.</a:t>
            </a:r>
            <a:endParaRPr lang="en-US" sz="1100" dirty="0">
              <a:latin typeface="Anime Ace 2.0 BB" pitchFamily="50" charset="0"/>
            </a:endParaRPr>
          </a:p>
        </p:txBody>
      </p:sp>
      <p:sp>
        <p:nvSpPr>
          <p:cNvPr id="7" name="TextBox 6"/>
          <p:cNvSpPr txBox="1"/>
          <p:nvPr/>
        </p:nvSpPr>
        <p:spPr>
          <a:xfrm>
            <a:off x="285750" y="3091167"/>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Recognized two important categories for the study of artificial sensory experiences, passive and active sensing</a:t>
            </a:r>
            <a:endParaRPr lang="en-US" sz="1100" dirty="0">
              <a:latin typeface="Anime Ace 2.0 BB" pitchFamily="50" charset="0"/>
            </a:endParaRPr>
          </a:p>
        </p:txBody>
      </p:sp>
      <p:sp>
        <p:nvSpPr>
          <p:cNvPr id="8" name="TextBox 7"/>
          <p:cNvSpPr txBox="1"/>
          <p:nvPr/>
        </p:nvSpPr>
        <p:spPr>
          <a:xfrm>
            <a:off x="285750" y="4121125"/>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Established a set of recommendations for the implementation of artificial sensory interfaces</a:t>
            </a:r>
            <a:endParaRPr lang="en-US" sz="1100" dirty="0">
              <a:latin typeface="Anime Ace 2.0 BB" pitchFamily="50" charset="0"/>
            </a:endParaRPr>
          </a:p>
        </p:txBody>
      </p:sp>
      <p:sp>
        <p:nvSpPr>
          <p:cNvPr id="10" name="TextBox 9"/>
          <p:cNvSpPr txBox="1"/>
          <p:nvPr/>
        </p:nvSpPr>
        <p:spPr>
          <a:xfrm>
            <a:off x="285750" y="5194044"/>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that digital synesthesia will be a feasible interaction paradigm for a general user group</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74</a:t>
            </a:fld>
            <a:endParaRPr lang="en-US"/>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75</a:t>
            </a:fld>
            <a:endParaRPr lang="en-US"/>
          </a:p>
        </p:txBody>
      </p:sp>
    </p:spTree>
    <p:extLst>
      <p:ext uri="{BB962C8B-B14F-4D97-AF65-F5344CB8AC3E}">
        <p14:creationId xmlns:p14="http://schemas.microsoft.com/office/powerpoint/2010/main" val="65962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1"/>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1"/>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1"/>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76</a:t>
            </a:fld>
            <a:endParaRPr lang="en-US"/>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1" y="265403"/>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8</a:t>
            </a:fld>
            <a:endParaRPr lang="en-US"/>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mc:Choice xmlns:p14="http://schemas.microsoft.com/office/powerpoint/2010/main" Requires="p14">
      <p:transition spd="slow" p14:dur="2000" advTm="42834"/>
    </mc:Choice>
    <mc:Fallback>
      <p:transition spd="slow" advTm="4283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1" y="265403"/>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6"/>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2" name="Slide Number Placeholder 1"/>
          <p:cNvSpPr>
            <a:spLocks noGrp="1"/>
          </p:cNvSpPr>
          <p:nvPr>
            <p:ph type="sldNum" sz="quarter" idx="12"/>
          </p:nvPr>
        </p:nvSpPr>
        <p:spPr/>
        <p:txBody>
          <a:bodyPr/>
          <a:lstStyle/>
          <a:p>
            <a:fld id="{879085A8-95B6-4CCC-ACFD-23653EE1CBB6}" type="slidenum">
              <a:rPr lang="en-US" smtClean="0"/>
              <a:t>9</a:t>
            </a:fld>
            <a:endParaRPr lang="en-US"/>
          </a:p>
        </p:txBody>
      </p:sp>
    </p:spTree>
    <p:extLst>
      <p:ext uri="{BB962C8B-B14F-4D97-AF65-F5344CB8AC3E}">
        <p14:creationId xmlns:p14="http://schemas.microsoft.com/office/powerpoint/2010/main" val="2627100857"/>
      </p:ext>
    </p:extLst>
  </p:cSld>
  <p:clrMapOvr>
    <a:masterClrMapping/>
  </p:clrMapOvr>
  <mc:AlternateContent xmlns:mc="http://schemas.openxmlformats.org/markup-compatibility/2006">
    <mc:Choice xmlns:p14="http://schemas.microsoft.com/office/powerpoint/2010/main" Requires="p14">
      <p:transition spd="slow" p14:dur="2000" advTm="42834"/>
    </mc:Choice>
    <mc:Fallback>
      <p:transition spd="slow" advTm="42834"/>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13850</TotalTime>
  <Words>2849</Words>
  <Application>Microsoft Office PowerPoint</Application>
  <PresentationFormat>On-screen Show (4:3)</PresentationFormat>
  <Paragraphs>584</Paragraphs>
  <Slides>76</Slides>
  <Notes>51</Notes>
  <HiddenSlides>11</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233</cp:revision>
  <dcterms:created xsi:type="dcterms:W3CDTF">2014-03-17T17:40:58Z</dcterms:created>
  <dcterms:modified xsi:type="dcterms:W3CDTF">2014-10-29T00:14:54Z</dcterms:modified>
</cp:coreProperties>
</file>